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70" r:id="rId3"/>
    <p:sldId id="272" r:id="rId4"/>
    <p:sldId id="260" r:id="rId5"/>
    <p:sldId id="271" r:id="rId6"/>
    <p:sldId id="273" r:id="rId7"/>
    <p:sldId id="269" r:id="rId8"/>
    <p:sldId id="274" r:id="rId9"/>
    <p:sldId id="275" r:id="rId10"/>
    <p:sldId id="264"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49" autoAdjust="0"/>
    <p:restoredTop sz="78012" autoAdjust="0"/>
  </p:normalViewPr>
  <p:slideViewPr>
    <p:cSldViewPr snapToGrid="0">
      <p:cViewPr varScale="1">
        <p:scale>
          <a:sx n="89" d="100"/>
          <a:sy n="89" d="100"/>
        </p:scale>
        <p:origin x="1458" y="90"/>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495F9C-906A-47CE-A843-BD6F2D293C39}" type="datetimeFigureOut">
              <a:rPr lang="fr-FR" smtClean="0"/>
              <a:t>01/10/2020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4D1D98-C761-4F89-83A8-36BD2CAC6A6E}" type="slidenum">
              <a:rPr lang="fr-FR" smtClean="0"/>
              <a:t>‹N°›</a:t>
            </a:fld>
            <a:endParaRPr lang="fr-FR"/>
          </a:p>
        </p:txBody>
      </p:sp>
    </p:spTree>
    <p:extLst>
      <p:ext uri="{BB962C8B-B14F-4D97-AF65-F5344CB8AC3E}">
        <p14:creationId xmlns:p14="http://schemas.microsoft.com/office/powerpoint/2010/main" val="3767413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Contexte du projet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Projet : </a:t>
            </a:r>
            <a:r>
              <a:rPr lang="fr-FR" sz="1200" b="0" kern="1200" dirty="0">
                <a:solidFill>
                  <a:schemeClr val="tx1"/>
                </a:solidFill>
                <a:effectLst/>
                <a:latin typeface="+mn-lt"/>
                <a:ea typeface="+mn-ea"/>
                <a:cs typeface="+mn-cs"/>
              </a:rPr>
              <a:t>du 29 mai au 30 juin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effectLst/>
                <a:latin typeface="+mn-lt"/>
                <a:ea typeface="+mn-ea"/>
                <a:cs typeface="+mn-cs"/>
              </a:rPr>
              <a:t>L’objectif : </a:t>
            </a:r>
            <a:r>
              <a:rPr lang="fr-FR" sz="1200" kern="1200" dirty="0">
                <a:solidFill>
                  <a:schemeClr val="tx1"/>
                </a:solidFill>
                <a:effectLst/>
                <a:latin typeface="+mn-lt"/>
                <a:ea typeface="+mn-ea"/>
                <a:cs typeface="+mn-cs"/>
              </a:rPr>
              <a:t>créer un répertoire du patrimoine culturel et paysager du département avec un focus particulier sur les biens architecturaux historiques, le but étant de valoriser le pays en facilitant la lecture des ressources patrimoniales du territoire.</a:t>
            </a:r>
          </a:p>
          <a:p>
            <a:endParaRPr lang="fr-FR" sz="1200" b="1"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Missions : </a:t>
            </a:r>
            <a:endParaRPr lang="fr-FR" sz="1200" kern="1200" dirty="0">
              <a:solidFill>
                <a:schemeClr val="tx1"/>
              </a:solidFill>
              <a:effectLst/>
              <a:latin typeface="+mn-lt"/>
              <a:ea typeface="+mn-ea"/>
              <a:cs typeface="+mn-cs"/>
            </a:endParaRPr>
          </a:p>
          <a:p>
            <a:r>
              <a:rPr lang="fr-FR" sz="1200" b="1" u="none" strike="noStrike" kern="120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Créer un répertoire du patrimoine pour recenser et centraliser les ressources.</a:t>
            </a:r>
          </a:p>
          <a:p>
            <a:pPr lvl="0"/>
            <a:r>
              <a:rPr lang="fr-FR" sz="1200" kern="1200" dirty="0">
                <a:solidFill>
                  <a:schemeClr val="tx1"/>
                </a:solidFill>
                <a:effectLst/>
                <a:latin typeface="+mn-lt"/>
                <a:ea typeface="+mn-ea"/>
                <a:cs typeface="+mn-cs"/>
              </a:rPr>
              <a:t>- Mettre en évidence la diversité architecturale du bâti.</a:t>
            </a:r>
          </a:p>
          <a:p>
            <a:pPr lvl="0"/>
            <a:r>
              <a:rPr lang="fr-FR" sz="1200" kern="1200" dirty="0">
                <a:solidFill>
                  <a:schemeClr val="tx1"/>
                </a:solidFill>
                <a:effectLst/>
                <a:latin typeface="+mn-lt"/>
                <a:ea typeface="+mn-ea"/>
                <a:cs typeface="+mn-cs"/>
              </a:rPr>
              <a:t>- Apporter de la visibilité au territoire et fournir une vision d’ensemble de l’offre culturelle.</a:t>
            </a:r>
          </a:p>
          <a:p>
            <a:endParaRPr lang="fr-FR" dirty="0"/>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1</a:t>
            </a:fld>
            <a:endParaRPr lang="fr-FR"/>
          </a:p>
        </p:txBody>
      </p:sp>
    </p:spTree>
    <p:extLst>
      <p:ext uri="{BB962C8B-B14F-4D97-AF65-F5344CB8AC3E}">
        <p14:creationId xmlns:p14="http://schemas.microsoft.com/office/powerpoint/2010/main" val="758402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u="sng" dirty="0"/>
              <a:t>Synthèse et conclusion (satisfactions et difficultés rencontrées) </a:t>
            </a:r>
          </a:p>
          <a:p>
            <a:pPr marL="171450" indent="-171450">
              <a:buFontTx/>
              <a:buChar char="-"/>
            </a:pPr>
            <a:r>
              <a:rPr lang="fr-FR" sz="1200" kern="1200" dirty="0">
                <a:solidFill>
                  <a:schemeClr val="tx1"/>
                </a:solidFill>
                <a:effectLst/>
                <a:latin typeface="+mn-lt"/>
                <a:ea typeface="+mn-ea"/>
                <a:cs typeface="+mn-cs"/>
              </a:rPr>
              <a:t>effectuer de nombreuses recherches </a:t>
            </a:r>
          </a:p>
          <a:p>
            <a:pPr marL="171450" indent="-171450">
              <a:buFontTx/>
              <a:buChar char="-"/>
            </a:pPr>
            <a:r>
              <a:rPr lang="fr-FR" sz="1200" kern="1200" dirty="0">
                <a:solidFill>
                  <a:schemeClr val="tx1"/>
                </a:solidFill>
                <a:effectLst/>
                <a:latin typeface="+mn-lt"/>
                <a:ea typeface="+mn-ea"/>
                <a:cs typeface="+mn-cs"/>
              </a:rPr>
              <a:t>adapter connaissances en fonction des besoins</a:t>
            </a:r>
          </a:p>
          <a:p>
            <a:pPr marL="171450" indent="-171450">
              <a:buFontTx/>
              <a:buChar char="-"/>
            </a:pPr>
            <a:r>
              <a:rPr lang="fr-FR" sz="1200" kern="1200" dirty="0">
                <a:solidFill>
                  <a:schemeClr val="tx1"/>
                </a:solidFill>
                <a:effectLst/>
                <a:latin typeface="+mn-lt"/>
                <a:ea typeface="+mn-ea"/>
                <a:cs typeface="+mn-cs"/>
              </a:rPr>
              <a:t>Utilisation fonctionnalités nouvelles (ex : </a:t>
            </a:r>
            <a:r>
              <a:rPr lang="fr-FR" sz="1200" kern="1200" dirty="0" err="1">
                <a:solidFill>
                  <a:schemeClr val="tx1"/>
                </a:solidFill>
                <a:effectLst/>
                <a:latin typeface="+mn-lt"/>
                <a:ea typeface="+mn-ea"/>
                <a:cs typeface="+mn-cs"/>
              </a:rPr>
              <a:t>globals</a:t>
            </a:r>
            <a:r>
              <a:rPr lang="fr-FR" sz="1200" kern="1200" dirty="0">
                <a:solidFill>
                  <a:schemeClr val="tx1"/>
                </a:solidFill>
                <a:effectLst/>
                <a:latin typeface="+mn-lt"/>
                <a:ea typeface="+mn-ea"/>
                <a:cs typeface="+mn-cs"/>
              </a:rPr>
              <a:t> variable, </a:t>
            </a:r>
            <a:r>
              <a:rPr lang="fr-FR" sz="1200" kern="1200" dirty="0" err="1">
                <a:solidFill>
                  <a:schemeClr val="tx1"/>
                </a:solidFill>
                <a:effectLst/>
                <a:latin typeface="+mn-lt"/>
                <a:ea typeface="+mn-ea"/>
                <a:cs typeface="+mn-cs"/>
              </a:rPr>
              <a:t>multiupload</a:t>
            </a:r>
            <a:r>
              <a:rPr lang="fr-FR" sz="1200" kern="1200" dirty="0">
                <a:solidFill>
                  <a:schemeClr val="tx1"/>
                </a:solidFill>
                <a:effectLst/>
                <a:latin typeface="+mn-lt"/>
                <a:ea typeface="+mn-ea"/>
                <a:cs typeface="+mn-cs"/>
              </a:rPr>
              <a:t> d’images) </a:t>
            </a:r>
          </a:p>
          <a:p>
            <a:pPr marL="171450" indent="-171450">
              <a:buFontTx/>
              <a:buChar char="-"/>
            </a:pPr>
            <a:r>
              <a:rPr lang="fr-FR" sz="1200" kern="1200" dirty="0">
                <a:solidFill>
                  <a:schemeClr val="tx1"/>
                </a:solidFill>
                <a:effectLst/>
                <a:latin typeface="+mn-lt"/>
                <a:ea typeface="+mn-ea"/>
                <a:cs typeface="+mn-cs"/>
              </a:rPr>
              <a:t>Améliorer compétences</a:t>
            </a:r>
          </a:p>
          <a:p>
            <a:pPr marL="171450" indent="-171450">
              <a:buFontTx/>
              <a:buChar char="-"/>
            </a:pP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Difficultés :</a:t>
            </a:r>
          </a:p>
          <a:p>
            <a:pPr marL="171450" indent="-171450">
              <a:buFontTx/>
              <a:buChar char="-"/>
            </a:pPr>
            <a:r>
              <a:rPr lang="fr-FR" sz="1200" kern="1200" dirty="0">
                <a:solidFill>
                  <a:schemeClr val="tx1"/>
                </a:solidFill>
                <a:effectLst/>
                <a:latin typeface="+mn-lt"/>
                <a:ea typeface="+mn-ea"/>
                <a:cs typeface="+mn-cs"/>
              </a:rPr>
              <a:t>recherche solutions suite évolutions Symfony 5.1 (vidéos ou solutions obsolètes) </a:t>
            </a:r>
          </a:p>
          <a:p>
            <a:pPr marL="171450" indent="-171450">
              <a:buFontTx/>
              <a:buChar char="-"/>
            </a:pPr>
            <a:r>
              <a:rPr lang="fr-FR" sz="1200" kern="1200" dirty="0">
                <a:solidFill>
                  <a:schemeClr val="tx1"/>
                </a:solidFill>
                <a:effectLst/>
                <a:latin typeface="+mn-lt"/>
                <a:ea typeface="+mn-ea"/>
                <a:cs typeface="+mn-cs"/>
              </a:rPr>
              <a:t>réalisation des tests unitaires.</a:t>
            </a:r>
          </a:p>
          <a:p>
            <a:pPr marL="171450" indent="-171450">
              <a:buFontTx/>
              <a:buChar char="-"/>
            </a:pPr>
            <a:r>
              <a:rPr lang="fr-FR" sz="1200" kern="1200" dirty="0">
                <a:solidFill>
                  <a:schemeClr val="tx1"/>
                </a:solidFill>
                <a:effectLst/>
                <a:latin typeface="+mn-lt"/>
                <a:ea typeface="+mn-ea"/>
                <a:cs typeface="+mn-cs"/>
              </a:rPr>
              <a:t>adapter à la demande et contraintes de temps. </a:t>
            </a:r>
          </a:p>
          <a:p>
            <a:pPr marL="171450" indent="-171450">
              <a:buFontTx/>
              <a:buChar char="-"/>
            </a:pPr>
            <a:r>
              <a:rPr lang="fr-FR" sz="1200" kern="1200" dirty="0">
                <a:solidFill>
                  <a:schemeClr val="tx1"/>
                </a:solidFill>
                <a:effectLst/>
                <a:latin typeface="+mn-lt"/>
                <a:ea typeface="+mn-ea"/>
                <a:cs typeface="+mn-cs"/>
              </a:rPr>
              <a:t>Travail en solo</a:t>
            </a:r>
          </a:p>
          <a:p>
            <a:pPr marL="171450" indent="-171450">
              <a:buFontTx/>
              <a:buChar char="-"/>
            </a:pPr>
            <a:endParaRPr lang="fr-FR" sz="1200" kern="1200" dirty="0">
              <a:solidFill>
                <a:schemeClr val="tx1"/>
              </a:solidFill>
              <a:effectLst/>
              <a:latin typeface="+mn-lt"/>
              <a:ea typeface="+mn-ea"/>
              <a:cs typeface="+mn-cs"/>
            </a:endParaRPr>
          </a:p>
          <a:p>
            <a:pPr marL="0" indent="0">
              <a:buFontTx/>
              <a:buNone/>
            </a:pPr>
            <a:r>
              <a:rPr lang="fr-FR" sz="1200" kern="1200" dirty="0">
                <a:solidFill>
                  <a:schemeClr val="tx1"/>
                </a:solidFill>
                <a:effectLst/>
                <a:latin typeface="+mn-lt"/>
                <a:ea typeface="+mn-ea"/>
                <a:cs typeface="+mn-cs"/>
              </a:rPr>
              <a:t>projet pas terminé =&gt; finalisation à venir pour le rendre totalement fonctionnel et interactif (ajout d’une carte en lien avec Google </a:t>
            </a:r>
            <a:r>
              <a:rPr lang="fr-FR" sz="1200" kern="1200" dirty="0" err="1">
                <a:solidFill>
                  <a:schemeClr val="tx1"/>
                </a:solidFill>
                <a:effectLst/>
                <a:latin typeface="+mn-lt"/>
                <a:ea typeface="+mn-ea"/>
                <a:cs typeface="+mn-cs"/>
              </a:rPr>
              <a:t>Maps</a:t>
            </a:r>
            <a:r>
              <a:rPr lang="fr-FR" sz="1200" kern="1200" dirty="0">
                <a:solidFill>
                  <a:schemeClr val="tx1"/>
                </a:solidFill>
                <a:effectLst/>
                <a:latin typeface="+mn-lt"/>
                <a:ea typeface="+mn-ea"/>
                <a:cs typeface="+mn-cs"/>
              </a:rPr>
              <a:t> ou autre intégrant la création d’itinéraires, ajout d’un calendrier des évènements à venir, …).</a:t>
            </a:r>
          </a:p>
          <a:p>
            <a:endParaRPr lang="fr-FR" dirty="0"/>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10</a:t>
            </a:fld>
            <a:endParaRPr lang="fr-FR"/>
          </a:p>
        </p:txBody>
      </p:sp>
    </p:spTree>
    <p:extLst>
      <p:ext uri="{BB962C8B-B14F-4D97-AF65-F5344CB8AC3E}">
        <p14:creationId xmlns:p14="http://schemas.microsoft.com/office/powerpoint/2010/main" val="1011239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Contexte du projet </a:t>
            </a:r>
          </a:p>
          <a:p>
            <a:r>
              <a:rPr lang="fr-FR" dirty="0"/>
              <a:t>Le front :	Développement en HTML 5 et CSS 3 basé sous le </a:t>
            </a:r>
            <a:r>
              <a:rPr lang="fr-FR" dirty="0" err="1"/>
              <a:t>framework</a:t>
            </a:r>
            <a:r>
              <a:rPr lang="fr-FR" dirty="0"/>
              <a:t> </a:t>
            </a:r>
            <a:r>
              <a:rPr lang="fr-FR" dirty="0" err="1"/>
              <a:t>bootstrap</a:t>
            </a:r>
            <a:endParaRPr lang="fr-FR" dirty="0"/>
          </a:p>
          <a:p>
            <a:r>
              <a:rPr lang="fr-FR" dirty="0"/>
              <a:t>	Template type TWIG </a:t>
            </a:r>
          </a:p>
          <a:p>
            <a:r>
              <a:rPr lang="fr-FR" dirty="0"/>
              <a:t>	Traitement JavaScript, </a:t>
            </a:r>
            <a:r>
              <a:rPr lang="fr-FR" dirty="0" err="1"/>
              <a:t>Jquery</a:t>
            </a:r>
            <a:r>
              <a:rPr lang="fr-FR" dirty="0"/>
              <a:t> - </a:t>
            </a:r>
            <a:r>
              <a:rPr lang="fr-FR" dirty="0" err="1"/>
              <a:t>Angular</a:t>
            </a:r>
            <a:r>
              <a:rPr lang="fr-FR" dirty="0"/>
              <a:t> JS de prévu</a:t>
            </a:r>
          </a:p>
          <a:p>
            <a:endParaRPr lang="fr-FR" dirty="0"/>
          </a:p>
          <a:p>
            <a:r>
              <a:rPr lang="fr-FR" dirty="0"/>
              <a:t>Le back : 	Sous </a:t>
            </a:r>
            <a:r>
              <a:rPr lang="fr-FR" dirty="0" err="1"/>
              <a:t>php</a:t>
            </a:r>
            <a:r>
              <a:rPr lang="fr-FR" dirty="0"/>
              <a:t> 7 avec le </a:t>
            </a:r>
            <a:r>
              <a:rPr lang="fr-FR" dirty="0" err="1"/>
              <a:t>framework</a:t>
            </a:r>
            <a:r>
              <a:rPr lang="fr-FR" dirty="0"/>
              <a:t> Symfony </a:t>
            </a:r>
          </a:p>
          <a:p>
            <a:r>
              <a:rPr lang="fr-FR" dirty="0"/>
              <a:t>	Base de donnée stockée dans un SGBDR MySQL 8</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2</a:t>
            </a:fld>
            <a:endParaRPr lang="fr-FR"/>
          </a:p>
        </p:txBody>
      </p:sp>
    </p:spTree>
    <p:extLst>
      <p:ext uri="{BB962C8B-B14F-4D97-AF65-F5344CB8AC3E}">
        <p14:creationId xmlns:p14="http://schemas.microsoft.com/office/powerpoint/2010/main" val="1984007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Contexte du projet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maquetté sur draw.io pour identifier, organiser les données et valider la structure du site </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Rendre le site responsive</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Différentes fonctions : </a:t>
            </a:r>
          </a:p>
          <a:p>
            <a:pPr marL="0" indent="0">
              <a:buFontTx/>
              <a:buNone/>
            </a:pPr>
            <a:r>
              <a:rPr lang="fr-FR" sz="1200" kern="1200" dirty="0">
                <a:solidFill>
                  <a:schemeClr val="tx1"/>
                </a:solidFill>
                <a:effectLst/>
                <a:latin typeface="+mn-lt"/>
                <a:ea typeface="+mn-ea"/>
                <a:cs typeface="+mn-cs"/>
              </a:rPr>
              <a:t>Page d’accueil : </a:t>
            </a:r>
          </a:p>
          <a:p>
            <a:pPr marL="171450" indent="-171450">
              <a:buFontTx/>
              <a:buChar char="-"/>
            </a:pPr>
            <a:r>
              <a:rPr lang="fr-FR" sz="1200" kern="1200" dirty="0">
                <a:solidFill>
                  <a:schemeClr val="tx1"/>
                </a:solidFill>
                <a:effectLst/>
                <a:latin typeface="+mn-lt"/>
                <a:ea typeface="+mn-ea"/>
                <a:cs typeface="+mn-cs"/>
              </a:rPr>
              <a:t>recherche lieux d’intérêt (type/secteur), </a:t>
            </a:r>
          </a:p>
          <a:p>
            <a:pPr marL="171450" indent="-171450">
              <a:buFontTx/>
              <a:buChar char="-"/>
            </a:pPr>
            <a:r>
              <a:rPr lang="fr-FR" sz="1200" kern="1200" dirty="0">
                <a:solidFill>
                  <a:schemeClr val="tx1"/>
                </a:solidFill>
                <a:effectLst/>
                <a:latin typeface="+mn-lt"/>
                <a:ea typeface="+mn-ea"/>
                <a:cs typeface="+mn-cs"/>
              </a:rPr>
              <a:t>consultation carte (pictogramme), </a:t>
            </a:r>
          </a:p>
          <a:p>
            <a:pPr marL="171450" indent="-171450">
              <a:buFontTx/>
              <a:buChar char="-"/>
            </a:pPr>
            <a:r>
              <a:rPr lang="fr-FR" sz="1200" kern="1200" dirty="0">
                <a:solidFill>
                  <a:schemeClr val="tx1"/>
                </a:solidFill>
                <a:effectLst/>
                <a:latin typeface="+mn-lt"/>
                <a:ea typeface="+mn-ea"/>
                <a:cs typeface="+mn-cs"/>
              </a:rPr>
              <a:t>création compte, </a:t>
            </a:r>
          </a:p>
          <a:p>
            <a:pPr marL="171450" indent="-171450">
              <a:buFontTx/>
              <a:buChar char="-"/>
            </a:pPr>
            <a:r>
              <a:rPr lang="fr-FR" sz="1200" kern="1200" dirty="0">
                <a:solidFill>
                  <a:schemeClr val="tx1"/>
                </a:solidFill>
                <a:effectLst/>
                <a:latin typeface="+mn-lt"/>
                <a:ea typeface="+mn-ea"/>
                <a:cs typeface="+mn-cs"/>
              </a:rPr>
              <a:t>consultation calendrier évènements, </a:t>
            </a:r>
          </a:p>
          <a:p>
            <a:pPr marL="171450" indent="-171450">
              <a:buFontTx/>
              <a:buChar char="-"/>
            </a:pPr>
            <a:r>
              <a:rPr lang="fr-FR" sz="1200" kern="1200" dirty="0">
                <a:solidFill>
                  <a:schemeClr val="tx1"/>
                </a:solidFill>
                <a:effectLst/>
                <a:latin typeface="+mn-lt"/>
                <a:ea typeface="+mn-ea"/>
                <a:cs typeface="+mn-cs"/>
              </a:rPr>
              <a:t>Nous contacter</a:t>
            </a:r>
          </a:p>
          <a:p>
            <a:pPr marL="171450" indent="-171450">
              <a:buFontTx/>
              <a:buChar char="-"/>
            </a:pPr>
            <a:r>
              <a:rPr lang="fr-FR" sz="1200" kern="1200" dirty="0">
                <a:solidFill>
                  <a:schemeClr val="tx1"/>
                </a:solidFill>
                <a:effectLst/>
                <a:latin typeface="+mn-lt"/>
                <a:ea typeface="+mn-ea"/>
                <a:cs typeface="+mn-cs"/>
              </a:rPr>
              <a:t>A propos</a:t>
            </a:r>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3</a:t>
            </a:fld>
            <a:endParaRPr lang="fr-FR"/>
          </a:p>
        </p:txBody>
      </p:sp>
    </p:spTree>
    <p:extLst>
      <p:ext uri="{BB962C8B-B14F-4D97-AF65-F5344CB8AC3E}">
        <p14:creationId xmlns:p14="http://schemas.microsoft.com/office/powerpoint/2010/main" val="40915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Conception et codage des composants </a:t>
            </a:r>
            <a:r>
              <a:rPr lang="fr-FR" u="sng" dirty="0" err="1"/>
              <a:t>front-end</a:t>
            </a:r>
            <a:r>
              <a:rPr lang="fr-FR" u="sng" dirty="0"/>
              <a:t> et des composants </a:t>
            </a:r>
            <a:r>
              <a:rPr lang="fr-FR" u="sng" dirty="0" err="1"/>
              <a:t>back-end</a:t>
            </a:r>
            <a:endParaRPr lang="fr-FR" u="sn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Création BBD =&gt; entités/relations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Paramétrage : fichier .</a:t>
            </a:r>
            <a:r>
              <a:rPr lang="fr-FR" sz="1200" kern="1200" dirty="0" err="1">
                <a:solidFill>
                  <a:schemeClr val="tx1"/>
                </a:solidFill>
                <a:effectLst/>
                <a:latin typeface="+mn-lt"/>
                <a:ea typeface="+mn-ea"/>
                <a:cs typeface="+mn-cs"/>
              </a:rPr>
              <a:t>env</a:t>
            </a:r>
            <a:r>
              <a:rPr lang="fr-FR" sz="1200" kern="1200" dirty="0">
                <a:solidFill>
                  <a:schemeClr val="tx1"/>
                </a:solidFill>
                <a:effectLst/>
                <a:latin typeface="+mn-lt"/>
                <a:ea typeface="+mn-ea"/>
                <a:cs typeface="+mn-cs"/>
              </a:rPr>
              <a:t> pour se connecter à la BBD (interagir avec le Framework Symfony).</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Création Formulaires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4</a:t>
            </a:fld>
            <a:endParaRPr lang="fr-FR"/>
          </a:p>
        </p:txBody>
      </p:sp>
    </p:spTree>
    <p:extLst>
      <p:ext uri="{BB962C8B-B14F-4D97-AF65-F5344CB8AC3E}">
        <p14:creationId xmlns:p14="http://schemas.microsoft.com/office/powerpoint/2010/main" val="55100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Conception et codage des composants </a:t>
            </a:r>
            <a:r>
              <a:rPr lang="fr-FR" u="sng" dirty="0" err="1"/>
              <a:t>front-end</a:t>
            </a:r>
            <a:r>
              <a:rPr lang="fr-FR" u="sng" dirty="0"/>
              <a:t> et des composants </a:t>
            </a:r>
            <a:r>
              <a:rPr lang="fr-FR" u="sng" dirty="0" err="1"/>
              <a:t>back-end</a:t>
            </a:r>
            <a:endParaRPr lang="fr-FR" u="sng" dirty="0"/>
          </a:p>
          <a:p>
            <a:endParaRPr lang="fr-FR" dirty="0"/>
          </a:p>
          <a:p>
            <a:r>
              <a:rPr lang="fr-FR" dirty="0"/>
              <a:t>Rôle Utilisateurs : Accès + création de compte : sécurité (envoi mail, confirmation, sécurité :  statut vérifié)</a:t>
            </a:r>
          </a:p>
          <a:p>
            <a:endParaRPr lang="fr-FR" dirty="0"/>
          </a:p>
          <a:p>
            <a:r>
              <a:rPr lang="fr-FR" dirty="0"/>
              <a:t>Rôle Administrateur/modérateur : gestion du contenu (</a:t>
            </a:r>
            <a:r>
              <a:rPr lang="fr-FR" dirty="0" err="1"/>
              <a:t>crud</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5</a:t>
            </a:fld>
            <a:endParaRPr lang="fr-FR"/>
          </a:p>
        </p:txBody>
      </p:sp>
    </p:spTree>
    <p:extLst>
      <p:ext uri="{BB962C8B-B14F-4D97-AF65-F5344CB8AC3E}">
        <p14:creationId xmlns:p14="http://schemas.microsoft.com/office/powerpoint/2010/main" val="2663845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Conception et codage des composants </a:t>
            </a:r>
            <a:r>
              <a:rPr lang="fr-FR" u="sng" dirty="0" err="1"/>
              <a:t>front-end</a:t>
            </a:r>
            <a:r>
              <a:rPr lang="fr-FR" u="sng" dirty="0"/>
              <a:t> et des composants </a:t>
            </a:r>
            <a:r>
              <a:rPr lang="fr-FR" u="sng" dirty="0" err="1"/>
              <a:t>back-end</a:t>
            </a:r>
            <a:endParaRPr lang="fr-FR" u="sng" dirty="0"/>
          </a:p>
          <a:p>
            <a:endParaRPr lang="fr-FR" dirty="0"/>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6</a:t>
            </a:fld>
            <a:endParaRPr lang="fr-FR"/>
          </a:p>
        </p:txBody>
      </p:sp>
    </p:spTree>
    <p:extLst>
      <p:ext uri="{BB962C8B-B14F-4D97-AF65-F5344CB8AC3E}">
        <p14:creationId xmlns:p14="http://schemas.microsoft.com/office/powerpoint/2010/main" val="3294198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Conception et codage des composants </a:t>
            </a:r>
            <a:r>
              <a:rPr lang="fr-FR" u="sng" dirty="0" err="1"/>
              <a:t>front-end</a:t>
            </a:r>
            <a:r>
              <a:rPr lang="fr-FR" u="sng" dirty="0"/>
              <a:t> et des composants </a:t>
            </a:r>
            <a:r>
              <a:rPr lang="fr-FR" u="sng" dirty="0" err="1"/>
              <a:t>back-end</a:t>
            </a:r>
            <a:endParaRPr lang="fr-FR" u="sng" dirty="0"/>
          </a:p>
          <a:p>
            <a:endParaRPr lang="fr-FR" dirty="0"/>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7</a:t>
            </a:fld>
            <a:endParaRPr lang="fr-FR"/>
          </a:p>
        </p:txBody>
      </p:sp>
    </p:spTree>
    <p:extLst>
      <p:ext uri="{BB962C8B-B14F-4D97-AF65-F5344CB8AC3E}">
        <p14:creationId xmlns:p14="http://schemas.microsoft.com/office/powerpoint/2010/main" val="284814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highlight>
                  <a:srgbClr val="FFFF00"/>
                </a:highlight>
              </a:rPr>
              <a:t>Présentation des éléments les plus significatifs de l’interface de l’application</a:t>
            </a:r>
          </a:p>
          <a:p>
            <a:endParaRPr lang="fr-FR" dirty="0"/>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8</a:t>
            </a:fld>
            <a:endParaRPr lang="fr-FR"/>
          </a:p>
        </p:txBody>
      </p:sp>
    </p:spTree>
    <p:extLst>
      <p:ext uri="{BB962C8B-B14F-4D97-AF65-F5344CB8AC3E}">
        <p14:creationId xmlns:p14="http://schemas.microsoft.com/office/powerpoint/2010/main" val="315957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effectLst>
                  <a:outerShdw blurRad="38100" dist="38100" dir="2700000" algn="tl">
                    <a:srgbClr val="000000">
                      <a:alpha val="43137"/>
                    </a:srgbClr>
                  </a:outerShdw>
                </a:effectLst>
              </a:rPr>
              <a:t>Présentation du jeu d’essai de la fonctionnalité la plus représentative (données en entrée, données attendues, données obtenues) et analyse des écarts éventuels</a:t>
            </a:r>
          </a:p>
          <a:p>
            <a:r>
              <a:rPr lang="fr-FR" dirty="0"/>
              <a:t>Formulaire ajout lieux d’intérêt : </a:t>
            </a:r>
          </a:p>
          <a:p>
            <a:r>
              <a:rPr lang="fr-FR" sz="1200" kern="1200" dirty="0">
                <a:solidFill>
                  <a:schemeClr val="tx1"/>
                </a:solidFill>
                <a:effectLst/>
                <a:latin typeface="+mn-lt"/>
                <a:ea typeface="+mn-ea"/>
                <a:cs typeface="+mn-cs"/>
              </a:rPr>
              <a:t>-   mise en forme avec le Framework CSS BOOTSTRAP et CSS. Utilisation class «container» de </a:t>
            </a:r>
            <a:r>
              <a:rPr lang="fr-FR" sz="1200" kern="1200" dirty="0" err="1">
                <a:solidFill>
                  <a:schemeClr val="tx1"/>
                </a:solidFill>
                <a:effectLst/>
                <a:latin typeface="+mn-lt"/>
                <a:ea typeface="+mn-ea"/>
                <a:cs typeface="+mn-cs"/>
              </a:rPr>
              <a:t>Boostrap</a:t>
            </a:r>
            <a:r>
              <a:rPr lang="fr-FR" sz="1200" kern="1200" dirty="0">
                <a:solidFill>
                  <a:schemeClr val="tx1"/>
                </a:solidFill>
                <a:effectLst/>
                <a:latin typeface="+mn-lt"/>
                <a:ea typeface="+mn-ea"/>
                <a:cs typeface="+mn-cs"/>
              </a:rPr>
              <a:t> pour centrer et le rendre responsive.</a:t>
            </a:r>
          </a:p>
          <a:p>
            <a:pPr marL="171450" indent="-171450">
              <a:buFontTx/>
              <a:buChar char="-"/>
            </a:pPr>
            <a:r>
              <a:rPr lang="fr-FR" sz="1200" kern="1200" dirty="0">
                <a:solidFill>
                  <a:schemeClr val="tx1"/>
                </a:solidFill>
                <a:effectLst/>
                <a:latin typeface="+mn-lt"/>
                <a:ea typeface="+mn-ea"/>
                <a:cs typeface="+mn-cs"/>
              </a:rPr>
              <a:t>Utilisation class «</a:t>
            </a:r>
            <a:r>
              <a:rPr lang="fr-FR" sz="1200" kern="1200" dirty="0" err="1">
                <a:solidFill>
                  <a:schemeClr val="tx1"/>
                </a:solidFill>
                <a:effectLst/>
                <a:latin typeface="+mn-lt"/>
                <a:ea typeface="+mn-ea"/>
                <a:cs typeface="+mn-cs"/>
              </a:rPr>
              <a:t>form-row</a:t>
            </a:r>
            <a:r>
              <a:rPr lang="fr-FR" sz="1200" kern="1200" dirty="0">
                <a:solidFill>
                  <a:schemeClr val="tx1"/>
                </a:solidFill>
                <a:effectLst/>
                <a:latin typeface="+mn-lt"/>
                <a:ea typeface="+mn-ea"/>
                <a:cs typeface="+mn-cs"/>
              </a:rPr>
              <a:t>» de </a:t>
            </a:r>
            <a:r>
              <a:rPr lang="fr-FR" sz="1200" kern="1200" dirty="0" err="1">
                <a:solidFill>
                  <a:schemeClr val="tx1"/>
                </a:solidFill>
                <a:effectLst/>
                <a:latin typeface="+mn-lt"/>
                <a:ea typeface="+mn-ea"/>
                <a:cs typeface="+mn-cs"/>
              </a:rPr>
              <a:t>Boostrap</a:t>
            </a:r>
            <a:r>
              <a:rPr lang="fr-FR" sz="1200" kern="1200" dirty="0">
                <a:solidFill>
                  <a:schemeClr val="tx1"/>
                </a:solidFill>
                <a:effectLst/>
                <a:latin typeface="+mn-lt"/>
                <a:ea typeface="+mn-ea"/>
                <a:cs typeface="+mn-cs"/>
              </a:rPr>
              <a:t> pour aligner des inputs sur la même ligne. </a:t>
            </a:r>
          </a:p>
          <a:p>
            <a:pPr marL="171450" indent="-171450">
              <a:buFontTx/>
              <a:buChar char="-"/>
            </a:pPr>
            <a:r>
              <a:rPr lang="fr-FR" sz="1200" kern="1200" dirty="0">
                <a:solidFill>
                  <a:schemeClr val="tx1"/>
                </a:solidFill>
                <a:effectLst/>
                <a:latin typeface="+mn-lt"/>
                <a:ea typeface="+mn-ea"/>
                <a:cs typeface="+mn-cs"/>
              </a:rPr>
              <a:t>Définition largeur des colonnes : « </a:t>
            </a:r>
            <a:r>
              <a:rPr lang="fr-FR" sz="1200" kern="1200" dirty="0" err="1">
                <a:solidFill>
                  <a:schemeClr val="tx1"/>
                </a:solidFill>
                <a:effectLst/>
                <a:latin typeface="+mn-lt"/>
                <a:ea typeface="+mn-ea"/>
                <a:cs typeface="+mn-cs"/>
              </a:rPr>
              <a:t>form</a:t>
            </a:r>
            <a:r>
              <a:rPr lang="fr-FR" sz="1200" kern="1200" dirty="0">
                <a:solidFill>
                  <a:schemeClr val="tx1"/>
                </a:solidFill>
                <a:effectLst/>
                <a:latin typeface="+mn-lt"/>
                <a:ea typeface="+mn-ea"/>
                <a:cs typeface="+mn-cs"/>
              </a:rPr>
              <a:t>-group col-md-8 », « </a:t>
            </a:r>
            <a:r>
              <a:rPr lang="fr-FR" sz="1200" kern="1200" dirty="0" err="1">
                <a:solidFill>
                  <a:schemeClr val="tx1"/>
                </a:solidFill>
                <a:effectLst/>
                <a:latin typeface="+mn-lt"/>
                <a:ea typeface="+mn-ea"/>
                <a:cs typeface="+mn-cs"/>
              </a:rPr>
              <a:t>form</a:t>
            </a:r>
            <a:r>
              <a:rPr lang="fr-FR" sz="1200" kern="1200" dirty="0">
                <a:solidFill>
                  <a:schemeClr val="tx1"/>
                </a:solidFill>
                <a:effectLst/>
                <a:latin typeface="+mn-lt"/>
                <a:ea typeface="+mn-ea"/>
                <a:cs typeface="+mn-cs"/>
              </a:rPr>
              <a:t>-group col-md-6 » ou «</a:t>
            </a:r>
            <a:r>
              <a:rPr lang="fr-FR" sz="1200" kern="1200" dirty="0" err="1">
                <a:solidFill>
                  <a:schemeClr val="tx1"/>
                </a:solidFill>
                <a:effectLst/>
                <a:latin typeface="+mn-lt"/>
                <a:ea typeface="+mn-ea"/>
                <a:cs typeface="+mn-cs"/>
              </a:rPr>
              <a:t>form</a:t>
            </a:r>
            <a:r>
              <a:rPr lang="fr-FR" sz="1200" kern="1200" dirty="0">
                <a:solidFill>
                  <a:schemeClr val="tx1"/>
                </a:solidFill>
                <a:effectLst/>
                <a:latin typeface="+mn-lt"/>
                <a:ea typeface="+mn-ea"/>
                <a:cs typeface="+mn-cs"/>
              </a:rPr>
              <a:t>-group col-md-4 ». « md » correspondant au </a:t>
            </a:r>
            <a:r>
              <a:rPr lang="fr-FR" sz="1200" kern="1200" dirty="0" err="1">
                <a:solidFill>
                  <a:schemeClr val="tx1"/>
                </a:solidFill>
                <a:effectLst/>
                <a:latin typeface="+mn-lt"/>
                <a:ea typeface="+mn-ea"/>
                <a:cs typeface="+mn-cs"/>
              </a:rPr>
              <a:t>breakpoint</a:t>
            </a:r>
            <a:r>
              <a:rPr lang="fr-FR" sz="1200" kern="1200" dirty="0">
                <a:solidFill>
                  <a:schemeClr val="tx1"/>
                </a:solidFill>
                <a:effectLst/>
                <a:latin typeface="+mn-lt"/>
                <a:ea typeface="+mn-ea"/>
                <a:cs typeface="+mn-cs"/>
              </a:rPr>
              <a:t> MEDIUM de </a:t>
            </a:r>
            <a:r>
              <a:rPr lang="fr-FR" sz="1200" kern="1200" dirty="0" err="1">
                <a:solidFill>
                  <a:schemeClr val="tx1"/>
                </a:solidFill>
                <a:effectLst/>
                <a:latin typeface="+mn-lt"/>
                <a:ea typeface="+mn-ea"/>
                <a:cs typeface="+mn-cs"/>
              </a:rPr>
              <a:t>Boostrap</a:t>
            </a:r>
            <a:r>
              <a:rPr lang="fr-FR" sz="1200" kern="1200" dirty="0">
                <a:solidFill>
                  <a:schemeClr val="tx1"/>
                </a:solidFill>
                <a:effectLst/>
                <a:latin typeface="+mn-lt"/>
                <a:ea typeface="+mn-ea"/>
                <a:cs typeface="+mn-cs"/>
              </a:rPr>
              <a:t> c’est-à-dire une taille d’écran &gt; 768px (taille tablette).</a:t>
            </a:r>
            <a:endParaRPr lang="fr-FR" dirty="0"/>
          </a:p>
        </p:txBody>
      </p:sp>
      <p:sp>
        <p:nvSpPr>
          <p:cNvPr id="4" name="Espace réservé du numéro de diapositive 3"/>
          <p:cNvSpPr>
            <a:spLocks noGrp="1"/>
          </p:cNvSpPr>
          <p:nvPr>
            <p:ph type="sldNum" sz="quarter" idx="5"/>
          </p:nvPr>
        </p:nvSpPr>
        <p:spPr/>
        <p:txBody>
          <a:bodyPr/>
          <a:lstStyle/>
          <a:p>
            <a:fld id="{044D1D98-C761-4F89-83A8-36BD2CAC6A6E}" type="slidenum">
              <a:rPr lang="fr-FR" smtClean="0"/>
              <a:t>9</a:t>
            </a:fld>
            <a:endParaRPr lang="fr-FR"/>
          </a:p>
        </p:txBody>
      </p:sp>
    </p:spTree>
    <p:extLst>
      <p:ext uri="{BB962C8B-B14F-4D97-AF65-F5344CB8AC3E}">
        <p14:creationId xmlns:p14="http://schemas.microsoft.com/office/powerpoint/2010/main" val="24003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6AE87B-C354-4ED2-958B-1A936525605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5DC5093-0029-451B-8DE2-677C9BDCA5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6018816-543D-429B-98D4-AB908D387B78}"/>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5" name="Espace réservé du pied de page 4">
            <a:extLst>
              <a:ext uri="{FF2B5EF4-FFF2-40B4-BE49-F238E27FC236}">
                <a16:creationId xmlns:a16="http://schemas.microsoft.com/office/drawing/2014/main" id="{121E3A68-0F8D-4136-A329-BB0A79D0C4A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8E14750-6D2B-4FE6-82E4-33A5E55FC581}"/>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220439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1FC03B-9143-4255-BD36-F7EE5845537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E2A9F00-DF17-4EE6-B3E4-E011A08950CB}"/>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AFBFC2-5988-4BFF-AB1D-8166ED11ED45}"/>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5" name="Espace réservé du pied de page 4">
            <a:extLst>
              <a:ext uri="{FF2B5EF4-FFF2-40B4-BE49-F238E27FC236}">
                <a16:creationId xmlns:a16="http://schemas.microsoft.com/office/drawing/2014/main" id="{0109F1CF-D5E3-47B8-9AE0-CB2C9D307A7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93949E-E0D6-4D19-B4F2-65604BBD3555}"/>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376877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96ADDCA-69D0-423B-A085-9507A53731A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6782D38-40E9-45D0-BFC1-A60DC0266DBB}"/>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FB6FE6-5015-457A-9F90-6929E8DAA905}"/>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5" name="Espace réservé du pied de page 4">
            <a:extLst>
              <a:ext uri="{FF2B5EF4-FFF2-40B4-BE49-F238E27FC236}">
                <a16:creationId xmlns:a16="http://schemas.microsoft.com/office/drawing/2014/main" id="{DA9DF5E1-565B-4FA9-AC8A-AC217AC23A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4C353CB-83E4-4258-9630-C17AC8497015}"/>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28361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D344F7-CC16-456E-A2C3-64BD965760B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FACCFFE-9855-40E0-9E97-C1102C18F4FF}"/>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FD6759F-7B31-411E-965D-2D9F5980BD0D}"/>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5" name="Espace réservé du pied de page 4">
            <a:extLst>
              <a:ext uri="{FF2B5EF4-FFF2-40B4-BE49-F238E27FC236}">
                <a16:creationId xmlns:a16="http://schemas.microsoft.com/office/drawing/2014/main" id="{27922538-7EBF-4CBB-9CA7-396D24D148A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7974812-7024-49B7-9EB7-02C6612BFA3D}"/>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419361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88728B-E453-456F-A9AD-2C2D1461AA6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5AD611F-B171-4893-A775-234734A9F2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E3A5F6EF-F291-41C1-9F05-1455A84F61B7}"/>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5" name="Espace réservé du pied de page 4">
            <a:extLst>
              <a:ext uri="{FF2B5EF4-FFF2-40B4-BE49-F238E27FC236}">
                <a16:creationId xmlns:a16="http://schemas.microsoft.com/office/drawing/2014/main" id="{5A097855-5D80-4E1B-B0F2-08679D0B3B2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25C5E71-DE86-4869-ABBB-352D43AA4582}"/>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127794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5E18B0-A234-4D6D-8963-19D34F4BB7A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D98D610-8594-45DF-88B4-B5FF35CFFA70}"/>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0A4E2A8-2A3F-4332-99A4-A7EF746811EF}"/>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AF4171B-6B61-42D4-B451-F92B0F34EA73}"/>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6" name="Espace réservé du pied de page 5">
            <a:extLst>
              <a:ext uri="{FF2B5EF4-FFF2-40B4-BE49-F238E27FC236}">
                <a16:creationId xmlns:a16="http://schemas.microsoft.com/office/drawing/2014/main" id="{AC636D25-F04C-4B28-8776-BD944FB4073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40EEE3D-AD75-4FF5-B6F9-5E2A6C8787DF}"/>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101454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50DE1-DEA6-4853-BE23-2F9B24D9C2E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E2FA4F2-596D-42AE-8741-DC98906B8F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1F8126DB-1EEF-4BC4-9ACD-6790179F56D3}"/>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921C3E1-C0DB-4EE5-9696-062DB401B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4879192B-9142-4290-BB90-CBE21061B0F5}"/>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89E5C41-9CE2-4B46-9948-50FFE24B0D98}"/>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8" name="Espace réservé du pied de page 7">
            <a:extLst>
              <a:ext uri="{FF2B5EF4-FFF2-40B4-BE49-F238E27FC236}">
                <a16:creationId xmlns:a16="http://schemas.microsoft.com/office/drawing/2014/main" id="{806603F4-CD0B-43F6-B090-17009528A3F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36F8DE03-E74B-417B-9FCB-60AEB6E98336}"/>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117575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48CC80-47DE-4C00-98F1-E6F057AA538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A569EF10-D03D-459F-8C45-D125B129AB17}"/>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4" name="Espace réservé du pied de page 3">
            <a:extLst>
              <a:ext uri="{FF2B5EF4-FFF2-40B4-BE49-F238E27FC236}">
                <a16:creationId xmlns:a16="http://schemas.microsoft.com/office/drawing/2014/main" id="{411C60B2-C42C-4D60-ADDA-29E2AD5B1DF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E5E8C4E-867A-4069-A188-4391B8B37DF7}"/>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38770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49AD95C-1D2B-4DEF-A184-ADD79B7E8854}"/>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3" name="Espace réservé du pied de page 2">
            <a:extLst>
              <a:ext uri="{FF2B5EF4-FFF2-40B4-BE49-F238E27FC236}">
                <a16:creationId xmlns:a16="http://schemas.microsoft.com/office/drawing/2014/main" id="{0D8C75FF-A61E-4172-9DD0-461EE7A33E7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BB687B1-66D8-44DA-842B-3BC87A138F3D}"/>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367213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2C341B-F4E4-4241-BEEB-28BD25641A1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0FBEE24-9A34-4C20-811A-54F50E9955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2AC5D5F-D2FE-4C82-82E1-1429212EB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37EBF848-F6B1-4FB1-AAED-301AE4945E53}"/>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6" name="Espace réservé du pied de page 5">
            <a:extLst>
              <a:ext uri="{FF2B5EF4-FFF2-40B4-BE49-F238E27FC236}">
                <a16:creationId xmlns:a16="http://schemas.microsoft.com/office/drawing/2014/main" id="{BE20A590-950B-448D-A1D1-7D2B7C6FD66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353FF21-E5F0-4FE0-9F4A-5CB2DFF8B16B}"/>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256239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7B858C-6F95-4544-B206-769EF3453E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D1C43A7-B200-4873-948F-4838EF34A7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B9351BE-BA62-4E91-91EB-842D91926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FC02ACA0-2ED9-4364-AD83-DE15D24565A6}"/>
              </a:ext>
            </a:extLst>
          </p:cNvPr>
          <p:cNvSpPr>
            <a:spLocks noGrp="1"/>
          </p:cNvSpPr>
          <p:nvPr>
            <p:ph type="dt" sz="half" idx="10"/>
          </p:nvPr>
        </p:nvSpPr>
        <p:spPr/>
        <p:txBody>
          <a:bodyPr/>
          <a:lstStyle/>
          <a:p>
            <a:fld id="{1CBB5A6D-F2A1-4342-95F1-7A2EC4F7A347}" type="datetimeFigureOut">
              <a:rPr lang="fr-FR" smtClean="0"/>
              <a:t>01/10/2020</a:t>
            </a:fld>
            <a:endParaRPr lang="fr-FR"/>
          </a:p>
        </p:txBody>
      </p:sp>
      <p:sp>
        <p:nvSpPr>
          <p:cNvPr id="6" name="Espace réservé du pied de page 5">
            <a:extLst>
              <a:ext uri="{FF2B5EF4-FFF2-40B4-BE49-F238E27FC236}">
                <a16:creationId xmlns:a16="http://schemas.microsoft.com/office/drawing/2014/main" id="{7B97F071-6715-4A12-9103-B51E826568C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1EBAADC-68D1-4E49-86F3-AE3B89AA9734}"/>
              </a:ext>
            </a:extLst>
          </p:cNvPr>
          <p:cNvSpPr>
            <a:spLocks noGrp="1"/>
          </p:cNvSpPr>
          <p:nvPr>
            <p:ph type="sldNum" sz="quarter" idx="12"/>
          </p:nvPr>
        </p:nvSpPr>
        <p:spPr/>
        <p:txBody>
          <a:bodyPr/>
          <a:lstStyle/>
          <a:p>
            <a:fld id="{A409440C-C4A2-4434-82C3-CACDDDA69DE1}" type="slidenum">
              <a:rPr lang="fr-FR" smtClean="0"/>
              <a:t>‹N°›</a:t>
            </a:fld>
            <a:endParaRPr lang="fr-FR"/>
          </a:p>
        </p:txBody>
      </p:sp>
    </p:spTree>
    <p:extLst>
      <p:ext uri="{BB962C8B-B14F-4D97-AF65-F5344CB8AC3E}">
        <p14:creationId xmlns:p14="http://schemas.microsoft.com/office/powerpoint/2010/main" val="119226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71AAE82-A397-492E-8406-DA92E5333A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A4CD510-0CAA-4B63-B559-CB032E55CD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EE4026-2040-4442-9457-201C5122D9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B5A6D-F2A1-4342-95F1-7A2EC4F7A347}" type="datetimeFigureOut">
              <a:rPr lang="fr-FR" smtClean="0"/>
              <a:t>01/10/2020</a:t>
            </a:fld>
            <a:endParaRPr lang="fr-FR"/>
          </a:p>
        </p:txBody>
      </p:sp>
      <p:sp>
        <p:nvSpPr>
          <p:cNvPr id="5" name="Espace réservé du pied de page 4">
            <a:extLst>
              <a:ext uri="{FF2B5EF4-FFF2-40B4-BE49-F238E27FC236}">
                <a16:creationId xmlns:a16="http://schemas.microsoft.com/office/drawing/2014/main" id="{0DA8E89A-1221-414E-B2B5-BAC95D088D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8A57018-2BAD-4B1C-BEDE-66F33E58F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09440C-C4A2-4434-82C3-CACDDDA69DE1}" type="slidenum">
              <a:rPr lang="fr-FR" smtClean="0"/>
              <a:t>‹N°›</a:t>
            </a:fld>
            <a:endParaRPr lang="fr-FR"/>
          </a:p>
        </p:txBody>
      </p:sp>
    </p:spTree>
    <p:extLst>
      <p:ext uri="{BB962C8B-B14F-4D97-AF65-F5344CB8AC3E}">
        <p14:creationId xmlns:p14="http://schemas.microsoft.com/office/powerpoint/2010/main" val="1445232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DF4DFDC-7865-4CDA-AC42-A9335EFEAC73}"/>
              </a:ext>
            </a:extLst>
          </p:cNvPr>
          <p:cNvPicPr>
            <a:picLocks noChangeAspect="1"/>
          </p:cNvPicPr>
          <p:nvPr/>
        </p:nvPicPr>
        <p:blipFill rotWithShape="1">
          <a:blip r:embed="rId3">
            <a:extLst>
              <a:ext uri="{28A0092B-C50C-407E-A947-70E740481C1C}">
                <a14:useLocalDpi xmlns:a14="http://schemas.microsoft.com/office/drawing/2010/main" val="0"/>
              </a:ext>
            </a:extLst>
          </a:blip>
          <a:srcRect l="6209" t="1682" r="15778" b="1479"/>
          <a:stretch/>
        </p:blipFill>
        <p:spPr>
          <a:xfrm>
            <a:off x="0" y="0"/>
            <a:ext cx="12192000" cy="6858000"/>
          </a:xfrm>
          <a:prstGeom prst="rect">
            <a:avLst/>
          </a:prstGeom>
        </p:spPr>
      </p:pic>
      <p:sp>
        <p:nvSpPr>
          <p:cNvPr id="2" name="Titre 1">
            <a:extLst>
              <a:ext uri="{FF2B5EF4-FFF2-40B4-BE49-F238E27FC236}">
                <a16:creationId xmlns:a16="http://schemas.microsoft.com/office/drawing/2014/main" id="{F114F5B4-33BE-43B9-80F5-373125FE4596}"/>
              </a:ext>
            </a:extLst>
          </p:cNvPr>
          <p:cNvSpPr>
            <a:spLocks noGrp="1"/>
          </p:cNvSpPr>
          <p:nvPr>
            <p:ph type="ctrTitle"/>
          </p:nvPr>
        </p:nvSpPr>
        <p:spPr>
          <a:xfrm>
            <a:off x="1029378" y="3104733"/>
            <a:ext cx="3812852" cy="648534"/>
          </a:xfrm>
        </p:spPr>
        <p:txBody>
          <a:bodyPr>
            <a:normAutofit/>
          </a:bodyPr>
          <a:lstStyle/>
          <a:p>
            <a:r>
              <a:rPr lang="fr-FR" sz="4000" b="1" dirty="0">
                <a:solidFill>
                  <a:schemeClr val="bg1"/>
                </a:solidFill>
                <a:latin typeface="Arial Narrow" panose="020B0606020202030204" pitchFamily="34" charset="0"/>
              </a:rPr>
              <a:t>Julien HAMMER</a:t>
            </a:r>
          </a:p>
        </p:txBody>
      </p:sp>
      <p:sp>
        <p:nvSpPr>
          <p:cNvPr id="6" name="Rectangle 5">
            <a:extLst>
              <a:ext uri="{FF2B5EF4-FFF2-40B4-BE49-F238E27FC236}">
                <a16:creationId xmlns:a16="http://schemas.microsoft.com/office/drawing/2014/main" id="{31AC25DC-0DB6-4F6B-AA0B-38FDFA3B248E}"/>
              </a:ext>
            </a:extLst>
          </p:cNvPr>
          <p:cNvSpPr/>
          <p:nvPr/>
        </p:nvSpPr>
        <p:spPr>
          <a:xfrm>
            <a:off x="1029378" y="3500462"/>
            <a:ext cx="5068817" cy="646331"/>
          </a:xfrm>
          <a:prstGeom prst="rect">
            <a:avLst/>
          </a:prstGeom>
        </p:spPr>
        <p:txBody>
          <a:bodyPr vert="horz" lIns="91440" tIns="45720" rIns="91440" bIns="45720" rtlCol="0" anchor="b">
            <a:normAutofit/>
          </a:bodyPr>
          <a:lstStyle/>
          <a:p>
            <a:pPr algn="ctr">
              <a:lnSpc>
                <a:spcPct val="90000"/>
              </a:lnSpc>
              <a:spcBef>
                <a:spcPct val="0"/>
              </a:spcBef>
            </a:pPr>
            <a:r>
              <a:rPr lang="fr-FR" sz="2800" b="1" dirty="0">
                <a:solidFill>
                  <a:schemeClr val="bg1"/>
                </a:solidFill>
                <a:latin typeface="Arial Narrow" panose="020B0606020202030204" pitchFamily="34" charset="0"/>
                <a:ea typeface="+mj-ea"/>
                <a:cs typeface="+mj-cs"/>
              </a:rPr>
              <a:t>Formation Webforce3 Strasbourg</a:t>
            </a:r>
          </a:p>
        </p:txBody>
      </p:sp>
      <p:sp>
        <p:nvSpPr>
          <p:cNvPr id="11" name="Ovale 15">
            <a:extLst>
              <a:ext uri="{FF2B5EF4-FFF2-40B4-BE49-F238E27FC236}">
                <a16:creationId xmlns:a16="http://schemas.microsoft.com/office/drawing/2014/main" id="{208D1ECE-678E-44D2-998D-BEBD25069C2C}"/>
              </a:ext>
            </a:extLst>
          </p:cNvPr>
          <p:cNvSpPr/>
          <p:nvPr/>
        </p:nvSpPr>
        <p:spPr>
          <a:xfrm>
            <a:off x="1219939" y="-739444"/>
            <a:ext cx="9107555" cy="9034439"/>
          </a:xfrm>
          <a:prstGeom prst="ellipse">
            <a:avLst/>
          </a:prstGeom>
          <a:noFill/>
          <a:ln w="190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dirty="0">
              <a:ln>
                <a:noFill/>
              </a:ln>
              <a:solidFill>
                <a:sysClr val="windowText" lastClr="000000"/>
              </a:solidFill>
              <a:effectLst/>
              <a:uLnTx/>
              <a:uFillTx/>
            </a:endParaRPr>
          </a:p>
        </p:txBody>
      </p:sp>
      <p:sp>
        <p:nvSpPr>
          <p:cNvPr id="12" name="Ovale 11">
            <a:extLst>
              <a:ext uri="{FF2B5EF4-FFF2-40B4-BE49-F238E27FC236}">
                <a16:creationId xmlns:a16="http://schemas.microsoft.com/office/drawing/2014/main" id="{C16B5098-D9E8-40DD-B39F-1668E093FAA8}"/>
              </a:ext>
            </a:extLst>
          </p:cNvPr>
          <p:cNvSpPr/>
          <p:nvPr/>
        </p:nvSpPr>
        <p:spPr>
          <a:xfrm>
            <a:off x="5907634" y="3213970"/>
            <a:ext cx="2805809" cy="2783284"/>
          </a:xfrm>
          <a:prstGeom prst="ellipse">
            <a:avLst/>
          </a:prstGeom>
          <a:noFill/>
          <a:ln w="19050" cmpd="thinThick">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dirty="0">
              <a:ln>
                <a:noFill/>
              </a:ln>
              <a:solidFill>
                <a:sysClr val="windowText" lastClr="000000"/>
              </a:solidFill>
              <a:effectLst/>
              <a:uLnTx/>
              <a:uFillTx/>
            </a:endParaRPr>
          </a:p>
        </p:txBody>
      </p:sp>
      <p:sp>
        <p:nvSpPr>
          <p:cNvPr id="13" name="Rectangle 12">
            <a:extLst>
              <a:ext uri="{FF2B5EF4-FFF2-40B4-BE49-F238E27FC236}">
                <a16:creationId xmlns:a16="http://schemas.microsoft.com/office/drawing/2014/main" id="{5EE8750B-99D9-4BFB-ABB7-6672D3D18362}"/>
              </a:ext>
            </a:extLst>
          </p:cNvPr>
          <p:cNvSpPr/>
          <p:nvPr/>
        </p:nvSpPr>
        <p:spPr>
          <a:xfrm flipH="1">
            <a:off x="7928349" y="2439531"/>
            <a:ext cx="1902690" cy="70407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rtl="0">
              <a:lnSpc>
                <a:spcPct val="90000"/>
              </a:lnSpc>
            </a:pPr>
            <a:r>
              <a:rPr lang="fr-FR" sz="4000" b="1" dirty="0">
                <a:gradFill>
                  <a:gsLst>
                    <a:gs pos="0">
                      <a:srgbClr val="75D1FF">
                        <a:lumMod val="5000"/>
                        <a:lumOff val="95000"/>
                      </a:srgbClr>
                    </a:gs>
                    <a:gs pos="100000">
                      <a:srgbClr val="FFFFFF"/>
                    </a:gs>
                  </a:gsLst>
                  <a:lin ang="5400000" scaled="1"/>
                </a:gradFill>
                <a:latin typeface="Microsoft JhengHei Light" panose="020B0304030504040204" pitchFamily="34" charset="-120"/>
                <a:ea typeface="Microsoft JhengHei Light" panose="020B0304030504040204" pitchFamily="34" charset="-120"/>
              </a:rPr>
              <a:t>Alsace</a:t>
            </a:r>
          </a:p>
        </p:txBody>
      </p:sp>
      <p:sp>
        <p:nvSpPr>
          <p:cNvPr id="16" name="Forme libre : Forme 18">
            <a:extLst>
              <a:ext uri="{FF2B5EF4-FFF2-40B4-BE49-F238E27FC236}">
                <a16:creationId xmlns:a16="http://schemas.microsoft.com/office/drawing/2014/main" id="{1F6DC4E6-9F18-44E0-B949-CF0549230906}"/>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dirty="0">
              <a:ln>
                <a:noFill/>
              </a:ln>
              <a:solidFill>
                <a:sysClr val="windowText" lastClr="000000"/>
              </a:solidFill>
              <a:effectLst/>
              <a:uLnTx/>
              <a:uFillTx/>
            </a:endParaRPr>
          </a:p>
        </p:txBody>
      </p:sp>
    </p:spTree>
    <p:extLst>
      <p:ext uri="{BB962C8B-B14F-4D97-AF65-F5344CB8AC3E}">
        <p14:creationId xmlns:p14="http://schemas.microsoft.com/office/powerpoint/2010/main" val="166576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3500"/>
                                        <p:tgtEl>
                                          <p:spTgt spid="1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4250"/>
                                        <p:tgtEl>
                                          <p:spTgt spid="12"/>
                                        </p:tgtEl>
                                      </p:cBhvr>
                                    </p:animEffect>
                                  </p:childTnLst>
                                </p:cTn>
                              </p:par>
                            </p:childTnLst>
                          </p:cTn>
                        </p:par>
                        <p:par>
                          <p:cTn id="11" fill="hold">
                            <p:stCondLst>
                              <p:cond delay="4250"/>
                            </p:stCondLst>
                            <p:childTnLst>
                              <p:par>
                                <p:cTn id="12" presetID="47"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B218D00-AB8A-4745-9FF6-A2D70C157993}"/>
              </a:ext>
            </a:extLst>
          </p:cNvPr>
          <p:cNvPicPr>
            <a:picLocks noChangeAspect="1"/>
          </p:cNvPicPr>
          <p:nvPr/>
        </p:nvPicPr>
        <p:blipFill rotWithShape="1">
          <a:blip r:embed="rId3">
            <a:extLst>
              <a:ext uri="{28A0092B-C50C-407E-A947-70E740481C1C}">
                <a14:useLocalDpi xmlns:a14="http://schemas.microsoft.com/office/drawing/2010/main" val="0"/>
              </a:ext>
            </a:extLst>
          </a:blip>
          <a:srcRect l="6209" t="1682" r="15778" b="1479"/>
          <a:stretch/>
        </p:blipFill>
        <p:spPr>
          <a:xfrm>
            <a:off x="0" y="0"/>
            <a:ext cx="12192000" cy="6858000"/>
          </a:xfrm>
          <a:prstGeom prst="rect">
            <a:avLst/>
          </a:prstGeom>
        </p:spPr>
      </p:pic>
      <p:sp>
        <p:nvSpPr>
          <p:cNvPr id="5" name="Ovale 15">
            <a:extLst>
              <a:ext uri="{FF2B5EF4-FFF2-40B4-BE49-F238E27FC236}">
                <a16:creationId xmlns:a16="http://schemas.microsoft.com/office/drawing/2014/main" id="{65F8D4CF-2DA0-479D-A591-E58AF3447658}"/>
              </a:ext>
            </a:extLst>
          </p:cNvPr>
          <p:cNvSpPr/>
          <p:nvPr/>
        </p:nvSpPr>
        <p:spPr>
          <a:xfrm>
            <a:off x="1219939" y="-739444"/>
            <a:ext cx="9107555" cy="9034439"/>
          </a:xfrm>
          <a:prstGeom prst="ellipse">
            <a:avLst/>
          </a:prstGeom>
          <a:noFill/>
          <a:ln w="19050">
            <a:solidFill>
              <a:schemeClr val="bg1"/>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dirty="0">
              <a:ln>
                <a:noFill/>
              </a:ln>
              <a:solidFill>
                <a:sysClr val="windowText" lastClr="000000"/>
              </a:solidFill>
              <a:effectLst/>
              <a:uLnTx/>
              <a:uFillTx/>
            </a:endParaRPr>
          </a:p>
        </p:txBody>
      </p:sp>
      <p:sp>
        <p:nvSpPr>
          <p:cNvPr id="6" name="Ovale 11">
            <a:extLst>
              <a:ext uri="{FF2B5EF4-FFF2-40B4-BE49-F238E27FC236}">
                <a16:creationId xmlns:a16="http://schemas.microsoft.com/office/drawing/2014/main" id="{3DA7FBB0-311F-4549-B501-7F17408D203B}"/>
              </a:ext>
            </a:extLst>
          </p:cNvPr>
          <p:cNvSpPr/>
          <p:nvPr/>
        </p:nvSpPr>
        <p:spPr>
          <a:xfrm>
            <a:off x="5907634" y="3213970"/>
            <a:ext cx="2805809" cy="2783284"/>
          </a:xfrm>
          <a:prstGeom prst="ellipse">
            <a:avLst/>
          </a:prstGeom>
          <a:noFill/>
          <a:ln w="19050" cmpd="thinThick">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dirty="0">
              <a:ln>
                <a:noFill/>
              </a:ln>
              <a:solidFill>
                <a:sysClr val="windowText" lastClr="000000"/>
              </a:solidFill>
              <a:effectLst/>
              <a:uLnTx/>
              <a:uFillTx/>
            </a:endParaRPr>
          </a:p>
        </p:txBody>
      </p:sp>
      <p:sp>
        <p:nvSpPr>
          <p:cNvPr id="7" name="Rectangle 6">
            <a:extLst>
              <a:ext uri="{FF2B5EF4-FFF2-40B4-BE49-F238E27FC236}">
                <a16:creationId xmlns:a16="http://schemas.microsoft.com/office/drawing/2014/main" id="{3730D2CF-EBF0-4A57-B3EE-0362BAE66230}"/>
              </a:ext>
            </a:extLst>
          </p:cNvPr>
          <p:cNvSpPr/>
          <p:nvPr/>
        </p:nvSpPr>
        <p:spPr>
          <a:xfrm flipH="1">
            <a:off x="7928349" y="2439531"/>
            <a:ext cx="1902690" cy="70407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lvl="0" algn="ctr" rtl="0">
              <a:lnSpc>
                <a:spcPct val="90000"/>
              </a:lnSpc>
            </a:pPr>
            <a:r>
              <a:rPr lang="fr-FR" sz="4000" b="1" dirty="0">
                <a:gradFill>
                  <a:gsLst>
                    <a:gs pos="0">
                      <a:srgbClr val="75D1FF">
                        <a:lumMod val="5000"/>
                        <a:lumOff val="95000"/>
                      </a:srgbClr>
                    </a:gs>
                    <a:gs pos="100000">
                      <a:srgbClr val="FFFFFF"/>
                    </a:gs>
                  </a:gsLst>
                  <a:lin ang="5400000" scaled="1"/>
                </a:gradFill>
                <a:latin typeface="Microsoft JhengHei Light" panose="020B0304030504040204" pitchFamily="34" charset="-120"/>
                <a:ea typeface="Microsoft JhengHei Light" panose="020B0304030504040204" pitchFamily="34" charset="-120"/>
              </a:rPr>
              <a:t>Alsace</a:t>
            </a:r>
          </a:p>
        </p:txBody>
      </p:sp>
      <p:sp>
        <p:nvSpPr>
          <p:cNvPr id="8" name="Forme libre : Forme 18">
            <a:extLst>
              <a:ext uri="{FF2B5EF4-FFF2-40B4-BE49-F238E27FC236}">
                <a16:creationId xmlns:a16="http://schemas.microsoft.com/office/drawing/2014/main" id="{DD9BE8C8-D687-406E-8621-465A2EE11389}"/>
              </a:ext>
            </a:extLst>
          </p:cNvPr>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dirty="0">
              <a:ln>
                <a:noFill/>
              </a:ln>
              <a:solidFill>
                <a:sysClr val="windowText" lastClr="000000"/>
              </a:solidFill>
              <a:effectLst/>
              <a:uLnTx/>
              <a:uFillTx/>
            </a:endParaRPr>
          </a:p>
        </p:txBody>
      </p:sp>
    </p:spTree>
    <p:extLst>
      <p:ext uri="{BB962C8B-B14F-4D97-AF65-F5344CB8AC3E}">
        <p14:creationId xmlns:p14="http://schemas.microsoft.com/office/powerpoint/2010/main" val="2056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35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4250"/>
                                        <p:tgtEl>
                                          <p:spTgt spid="6"/>
                                        </p:tgtEl>
                                      </p:cBhvr>
                                    </p:animEffect>
                                  </p:childTnLst>
                                </p:cTn>
                              </p:par>
                            </p:childTnLst>
                          </p:cTn>
                        </p:par>
                        <p:par>
                          <p:cTn id="11" fill="hold">
                            <p:stCondLst>
                              <p:cond delay="4250"/>
                            </p:stCondLst>
                            <p:childTnLst>
                              <p:par>
                                <p:cTn id="12" presetID="47"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E2BD6-4BD1-4727-9292-D0A8C2CEE735}"/>
              </a:ext>
            </a:extLst>
          </p:cNvPr>
          <p:cNvSpPr/>
          <p:nvPr/>
        </p:nvSpPr>
        <p:spPr>
          <a:xfrm>
            <a:off x="3751147" y="328094"/>
            <a:ext cx="4921375" cy="707886"/>
          </a:xfrm>
          <a:prstGeom prst="rect">
            <a:avLst/>
          </a:prstGeom>
        </p:spPr>
        <p:txBody>
          <a:bodyPr wrap="square">
            <a:spAutoFit/>
          </a:bodyPr>
          <a:lstStyle/>
          <a:p>
            <a:pPr algn="ctr"/>
            <a:r>
              <a:rPr lang="fr-FR" sz="4000" dirty="0"/>
              <a:t>Technologies utilisées</a:t>
            </a:r>
          </a:p>
        </p:txBody>
      </p:sp>
      <p:grpSp>
        <p:nvGrpSpPr>
          <p:cNvPr id="20" name="Groupe 19">
            <a:extLst>
              <a:ext uri="{FF2B5EF4-FFF2-40B4-BE49-F238E27FC236}">
                <a16:creationId xmlns:a16="http://schemas.microsoft.com/office/drawing/2014/main" id="{4C3AC4E1-58A1-454E-AF63-0D1F00D332C6}"/>
              </a:ext>
            </a:extLst>
          </p:cNvPr>
          <p:cNvGrpSpPr/>
          <p:nvPr/>
        </p:nvGrpSpPr>
        <p:grpSpPr>
          <a:xfrm>
            <a:off x="5556095" y="1655381"/>
            <a:ext cx="1320876" cy="4157579"/>
            <a:chOff x="4986838" y="1570024"/>
            <a:chExt cx="1320876" cy="4157579"/>
          </a:xfrm>
        </p:grpSpPr>
        <p:sp>
          <p:nvSpPr>
            <p:cNvPr id="4" name="Rectangle 3">
              <a:extLst>
                <a:ext uri="{FF2B5EF4-FFF2-40B4-BE49-F238E27FC236}">
                  <a16:creationId xmlns:a16="http://schemas.microsoft.com/office/drawing/2014/main" id="{2D35B7F5-6AD9-46DF-9730-1E16ADA32DFD}"/>
                </a:ext>
              </a:extLst>
            </p:cNvPr>
            <p:cNvSpPr/>
            <p:nvPr/>
          </p:nvSpPr>
          <p:spPr>
            <a:xfrm>
              <a:off x="5340395" y="1570024"/>
              <a:ext cx="967319" cy="461665"/>
            </a:xfrm>
            <a:prstGeom prst="rect">
              <a:avLst/>
            </a:prstGeom>
          </p:spPr>
          <p:txBody>
            <a:bodyPr wrap="square">
              <a:spAutoFit/>
            </a:bodyPr>
            <a:lstStyle/>
            <a:p>
              <a:r>
                <a:rPr lang="fr-FR" sz="2400" b="1" dirty="0"/>
                <a:t>BACK</a:t>
              </a:r>
            </a:p>
          </p:txBody>
        </p:sp>
        <p:grpSp>
          <p:nvGrpSpPr>
            <p:cNvPr id="17" name="Groupe 16">
              <a:extLst>
                <a:ext uri="{FF2B5EF4-FFF2-40B4-BE49-F238E27FC236}">
                  <a16:creationId xmlns:a16="http://schemas.microsoft.com/office/drawing/2014/main" id="{868E79FC-A453-4BA9-BC92-4F8B2F3750D9}"/>
                </a:ext>
              </a:extLst>
            </p:cNvPr>
            <p:cNvGrpSpPr/>
            <p:nvPr/>
          </p:nvGrpSpPr>
          <p:grpSpPr>
            <a:xfrm>
              <a:off x="4986838" y="2456599"/>
              <a:ext cx="1311481" cy="3271004"/>
              <a:chOff x="4986838" y="2456599"/>
              <a:chExt cx="1311481" cy="3271004"/>
            </a:xfrm>
          </p:grpSpPr>
          <p:pic>
            <p:nvPicPr>
              <p:cNvPr id="5" name="Image 4" descr="PHP 7 pour un gain de performance indéniable">
                <a:extLst>
                  <a:ext uri="{FF2B5EF4-FFF2-40B4-BE49-F238E27FC236}">
                    <a16:creationId xmlns:a16="http://schemas.microsoft.com/office/drawing/2014/main" id="{DA8C7C75-4664-4755-B2CD-6D9020FDEF02}"/>
                  </a:ext>
                </a:extLst>
              </p:cNvPr>
              <p:cNvPicPr/>
              <p:nvPr/>
            </p:nvPicPr>
            <p:blipFill rotWithShape="1">
              <a:blip r:embed="rId3" cstate="print">
                <a:extLst>
                  <a:ext uri="{28A0092B-C50C-407E-A947-70E740481C1C}">
                    <a14:useLocalDpi xmlns:a14="http://schemas.microsoft.com/office/drawing/2010/main" val="0"/>
                  </a:ext>
                </a:extLst>
              </a:blip>
              <a:srcRect l="33705" r="33044"/>
              <a:stretch/>
            </p:blipFill>
            <p:spPr bwMode="auto">
              <a:xfrm>
                <a:off x="5212237" y="2456599"/>
                <a:ext cx="879475" cy="1183640"/>
              </a:xfrm>
              <a:prstGeom prst="rect">
                <a:avLst/>
              </a:prstGeom>
              <a:noFill/>
              <a:ln>
                <a:noFill/>
              </a:ln>
              <a:extLst>
                <a:ext uri="{53640926-AAD7-44D8-BBD7-CCE9431645EC}">
                  <a14:shadowObscured xmlns:a14="http://schemas.microsoft.com/office/drawing/2010/main"/>
                </a:ext>
              </a:extLst>
            </p:spPr>
          </p:pic>
          <p:pic>
            <p:nvPicPr>
              <p:cNvPr id="9" name="Image 8" descr="Le cache Symfony vu par A5sys - A5sys">
                <a:extLst>
                  <a:ext uri="{FF2B5EF4-FFF2-40B4-BE49-F238E27FC236}">
                    <a16:creationId xmlns:a16="http://schemas.microsoft.com/office/drawing/2014/main" id="{090C7DB4-0943-474E-A1B7-24B5001531DA}"/>
                  </a:ext>
                </a:extLst>
              </p:cNvPr>
              <p:cNvPicPr/>
              <p:nvPr/>
            </p:nvPicPr>
            <p:blipFill rotWithShape="1">
              <a:blip r:embed="rId4" cstate="print">
                <a:extLst>
                  <a:ext uri="{28A0092B-C50C-407E-A947-70E740481C1C}">
                    <a14:useLocalDpi xmlns:a14="http://schemas.microsoft.com/office/drawing/2010/main" val="0"/>
                  </a:ext>
                </a:extLst>
              </a:blip>
              <a:srcRect b="28390"/>
              <a:stretch/>
            </p:blipFill>
            <p:spPr bwMode="auto">
              <a:xfrm>
                <a:off x="4986838" y="4846858"/>
                <a:ext cx="1311481" cy="880745"/>
              </a:xfrm>
              <a:prstGeom prst="rect">
                <a:avLst/>
              </a:prstGeom>
              <a:noFill/>
              <a:ln>
                <a:noFill/>
              </a:ln>
              <a:extLst>
                <a:ext uri="{53640926-AAD7-44D8-BBD7-CCE9431645EC}">
                  <a14:shadowObscured xmlns:a14="http://schemas.microsoft.com/office/drawing/2010/main"/>
                </a:ext>
              </a:extLst>
            </p:spPr>
          </p:pic>
          <p:pic>
            <p:nvPicPr>
              <p:cNvPr id="11" name="Image 10" descr="Hedi Noamane">
                <a:extLst>
                  <a:ext uri="{FF2B5EF4-FFF2-40B4-BE49-F238E27FC236}">
                    <a16:creationId xmlns:a16="http://schemas.microsoft.com/office/drawing/2014/main" id="{E4236CCE-7E05-4398-BC02-525F48ABA64C}"/>
                  </a:ext>
                </a:extLst>
              </p:cNvPr>
              <p:cNvPicPr/>
              <p:nvPr/>
            </p:nvPicPr>
            <p:blipFill rotWithShape="1">
              <a:blip r:embed="rId5" cstate="print">
                <a:extLst>
                  <a:ext uri="{28A0092B-C50C-407E-A947-70E740481C1C}">
                    <a14:useLocalDpi xmlns:a14="http://schemas.microsoft.com/office/drawing/2010/main" val="0"/>
                  </a:ext>
                </a:extLst>
              </a:blip>
              <a:srcRect l="59260" r="20801" b="8031"/>
              <a:stretch/>
            </p:blipFill>
            <p:spPr bwMode="auto">
              <a:xfrm>
                <a:off x="5265389" y="3781602"/>
                <a:ext cx="754380" cy="880745"/>
              </a:xfrm>
              <a:prstGeom prst="rect">
                <a:avLst/>
              </a:prstGeom>
              <a:noFill/>
              <a:ln>
                <a:noFill/>
              </a:ln>
              <a:extLst>
                <a:ext uri="{53640926-AAD7-44D8-BBD7-CCE9431645EC}">
                  <a14:shadowObscured xmlns:a14="http://schemas.microsoft.com/office/drawing/2010/main"/>
                </a:ext>
              </a:extLst>
            </p:spPr>
          </p:pic>
        </p:grpSp>
      </p:grpSp>
      <p:grpSp>
        <p:nvGrpSpPr>
          <p:cNvPr id="19" name="Groupe 18">
            <a:extLst>
              <a:ext uri="{FF2B5EF4-FFF2-40B4-BE49-F238E27FC236}">
                <a16:creationId xmlns:a16="http://schemas.microsoft.com/office/drawing/2014/main" id="{6F0EE294-1B0C-4A93-A9B2-F074CBCE5F90}"/>
              </a:ext>
            </a:extLst>
          </p:cNvPr>
          <p:cNvGrpSpPr/>
          <p:nvPr/>
        </p:nvGrpSpPr>
        <p:grpSpPr>
          <a:xfrm>
            <a:off x="1285986" y="1655380"/>
            <a:ext cx="2219362" cy="3969717"/>
            <a:chOff x="885123" y="1570025"/>
            <a:chExt cx="2219362" cy="3969717"/>
          </a:xfrm>
        </p:grpSpPr>
        <p:sp>
          <p:nvSpPr>
            <p:cNvPr id="3" name="Rectangle 2">
              <a:extLst>
                <a:ext uri="{FF2B5EF4-FFF2-40B4-BE49-F238E27FC236}">
                  <a16:creationId xmlns:a16="http://schemas.microsoft.com/office/drawing/2014/main" id="{17E751AA-00B1-482E-B3E3-6683EAF6FA75}"/>
                </a:ext>
              </a:extLst>
            </p:cNvPr>
            <p:cNvSpPr/>
            <p:nvPr/>
          </p:nvSpPr>
          <p:spPr>
            <a:xfrm>
              <a:off x="1547507" y="1570025"/>
              <a:ext cx="1056005" cy="461665"/>
            </a:xfrm>
            <a:prstGeom prst="rect">
              <a:avLst/>
            </a:prstGeom>
          </p:spPr>
          <p:txBody>
            <a:bodyPr wrap="square">
              <a:spAutoFit/>
            </a:bodyPr>
            <a:lstStyle/>
            <a:p>
              <a:r>
                <a:rPr lang="fr-FR" sz="2400" b="1" dirty="0"/>
                <a:t>FRONT</a:t>
              </a:r>
            </a:p>
          </p:txBody>
        </p:sp>
        <p:grpSp>
          <p:nvGrpSpPr>
            <p:cNvPr id="15" name="Groupe 14">
              <a:extLst>
                <a:ext uri="{FF2B5EF4-FFF2-40B4-BE49-F238E27FC236}">
                  <a16:creationId xmlns:a16="http://schemas.microsoft.com/office/drawing/2014/main" id="{039392FA-95E7-4265-9841-88D4BE1CBDB5}"/>
                </a:ext>
              </a:extLst>
            </p:cNvPr>
            <p:cNvGrpSpPr/>
            <p:nvPr/>
          </p:nvGrpSpPr>
          <p:grpSpPr>
            <a:xfrm>
              <a:off x="885123" y="2574041"/>
              <a:ext cx="2219362" cy="2965701"/>
              <a:chOff x="885123" y="2574041"/>
              <a:chExt cx="2219362" cy="2965701"/>
            </a:xfrm>
          </p:grpSpPr>
          <p:pic>
            <p:nvPicPr>
              <p:cNvPr id="6" name="Image 5" descr="HTML5 — Wikipédia">
                <a:extLst>
                  <a:ext uri="{FF2B5EF4-FFF2-40B4-BE49-F238E27FC236}">
                    <a16:creationId xmlns:a16="http://schemas.microsoft.com/office/drawing/2014/main" id="{8A196056-015D-4F4F-B34F-55C0AF01CE0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5123" y="2574041"/>
                <a:ext cx="1056005" cy="1056005"/>
              </a:xfrm>
              <a:prstGeom prst="rect">
                <a:avLst/>
              </a:prstGeom>
              <a:noFill/>
              <a:ln>
                <a:noFill/>
              </a:ln>
            </p:spPr>
          </p:pic>
          <p:pic>
            <p:nvPicPr>
              <p:cNvPr id="7" name="Image 6" descr="Ce que vous devriez savoir sur les événements JS - Zen Devs">
                <a:extLst>
                  <a:ext uri="{FF2B5EF4-FFF2-40B4-BE49-F238E27FC236}">
                    <a16:creationId xmlns:a16="http://schemas.microsoft.com/office/drawing/2014/main" id="{ACDF4777-023D-42E1-BFA3-B55F2F550B51}"/>
                  </a:ext>
                </a:extLst>
              </p:cNvPr>
              <p:cNvPicPr/>
              <p:nvPr/>
            </p:nvPicPr>
            <p:blipFill rotWithShape="1">
              <a:blip r:embed="rId7" cstate="print">
                <a:extLst>
                  <a:ext uri="{28A0092B-C50C-407E-A947-70E740481C1C}">
                    <a14:useLocalDpi xmlns:a14="http://schemas.microsoft.com/office/drawing/2010/main" val="0"/>
                  </a:ext>
                </a:extLst>
              </a:blip>
              <a:srcRect l="25764" t="9386" r="25110" b="17123"/>
              <a:stretch/>
            </p:blipFill>
            <p:spPr bwMode="auto">
              <a:xfrm>
                <a:off x="2278890" y="2701676"/>
                <a:ext cx="802914" cy="1000829"/>
              </a:xfrm>
              <a:prstGeom prst="rect">
                <a:avLst/>
              </a:prstGeom>
              <a:noFill/>
              <a:ln>
                <a:noFill/>
              </a:ln>
              <a:extLst>
                <a:ext uri="{53640926-AAD7-44D8-BBD7-CCE9431645EC}">
                  <a14:shadowObscured xmlns:a14="http://schemas.microsoft.com/office/drawing/2010/main"/>
                </a:ext>
              </a:extLst>
            </p:spPr>
          </p:pic>
          <p:pic>
            <p:nvPicPr>
              <p:cNvPr id="8" name="Image 7" descr="Faire une navbar avec Bootstrap - Ma reconversion pro">
                <a:extLst>
                  <a:ext uri="{FF2B5EF4-FFF2-40B4-BE49-F238E27FC236}">
                    <a16:creationId xmlns:a16="http://schemas.microsoft.com/office/drawing/2014/main" id="{00463CDF-9B37-40E3-B9B0-3055FA593AD4}"/>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2717" y="3812610"/>
                <a:ext cx="1030605" cy="1031240"/>
              </a:xfrm>
              <a:prstGeom prst="rect">
                <a:avLst/>
              </a:prstGeom>
              <a:noFill/>
              <a:ln>
                <a:noFill/>
              </a:ln>
            </p:spPr>
          </p:pic>
          <p:pic>
            <p:nvPicPr>
              <p:cNvPr id="10" name="Image 9" descr="Upload de fichiers avec jQuery - Place4geek">
                <a:extLst>
                  <a:ext uri="{FF2B5EF4-FFF2-40B4-BE49-F238E27FC236}">
                    <a16:creationId xmlns:a16="http://schemas.microsoft.com/office/drawing/2014/main" id="{2DC2FFF7-2F61-46E9-9549-C618D4249C20}"/>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79620" y="3915797"/>
                <a:ext cx="824865" cy="824865"/>
              </a:xfrm>
              <a:prstGeom prst="rect">
                <a:avLst/>
              </a:prstGeom>
              <a:noFill/>
              <a:ln>
                <a:noFill/>
              </a:ln>
            </p:spPr>
          </p:pic>
          <p:pic>
            <p:nvPicPr>
              <p:cNvPr id="12" name="Image 11" descr="AJAX - Code4Noobz">
                <a:extLst>
                  <a:ext uri="{FF2B5EF4-FFF2-40B4-BE49-F238E27FC236}">
                    <a16:creationId xmlns:a16="http://schemas.microsoft.com/office/drawing/2014/main" id="{127465A5-46C1-4E5C-BA45-DEE9F5BA3A4D}"/>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47507" y="5057142"/>
                <a:ext cx="1132840" cy="482600"/>
              </a:xfrm>
              <a:prstGeom prst="rect">
                <a:avLst/>
              </a:prstGeom>
              <a:noFill/>
              <a:ln>
                <a:noFill/>
              </a:ln>
            </p:spPr>
          </p:pic>
        </p:grpSp>
      </p:grpSp>
      <p:grpSp>
        <p:nvGrpSpPr>
          <p:cNvPr id="21" name="Groupe 20">
            <a:extLst>
              <a:ext uri="{FF2B5EF4-FFF2-40B4-BE49-F238E27FC236}">
                <a16:creationId xmlns:a16="http://schemas.microsoft.com/office/drawing/2014/main" id="{752B6670-271B-4EE7-BA72-EEC497D0B0F3}"/>
              </a:ext>
            </a:extLst>
          </p:cNvPr>
          <p:cNvGrpSpPr/>
          <p:nvPr/>
        </p:nvGrpSpPr>
        <p:grpSpPr>
          <a:xfrm>
            <a:off x="8765094" y="1655380"/>
            <a:ext cx="1432590" cy="3092324"/>
            <a:chOff x="8589072" y="1570023"/>
            <a:chExt cx="1432590" cy="3092324"/>
          </a:xfrm>
        </p:grpSpPr>
        <p:grpSp>
          <p:nvGrpSpPr>
            <p:cNvPr id="18" name="Groupe 17">
              <a:extLst>
                <a:ext uri="{FF2B5EF4-FFF2-40B4-BE49-F238E27FC236}">
                  <a16:creationId xmlns:a16="http://schemas.microsoft.com/office/drawing/2014/main" id="{785D2CA0-3128-4EAF-811B-89A29786C2B8}"/>
                </a:ext>
              </a:extLst>
            </p:cNvPr>
            <p:cNvGrpSpPr/>
            <p:nvPr/>
          </p:nvGrpSpPr>
          <p:grpSpPr>
            <a:xfrm>
              <a:off x="8686653" y="2671003"/>
              <a:ext cx="847090" cy="1991344"/>
              <a:chOff x="8719038" y="2678516"/>
              <a:chExt cx="847090" cy="1991344"/>
            </a:xfrm>
          </p:grpSpPr>
          <p:pic>
            <p:nvPicPr>
              <p:cNvPr id="13" name="Image 12" descr="WampServer — Wikipédia">
                <a:extLst>
                  <a:ext uri="{FF2B5EF4-FFF2-40B4-BE49-F238E27FC236}">
                    <a16:creationId xmlns:a16="http://schemas.microsoft.com/office/drawing/2014/main" id="{B3CA32F1-7011-49C2-867B-433DA83A6756}"/>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19038" y="2678516"/>
                <a:ext cx="782320" cy="781050"/>
              </a:xfrm>
              <a:prstGeom prst="rect">
                <a:avLst/>
              </a:prstGeom>
              <a:noFill/>
              <a:ln>
                <a:noFill/>
              </a:ln>
            </p:spPr>
          </p:pic>
          <p:pic>
            <p:nvPicPr>
              <p:cNvPr id="14" name="Image 13" descr="GitHub veut abandonner les termes “maître” et “esclave”">
                <a:extLst>
                  <a:ext uri="{FF2B5EF4-FFF2-40B4-BE49-F238E27FC236}">
                    <a16:creationId xmlns:a16="http://schemas.microsoft.com/office/drawing/2014/main" id="{5DB3F771-047D-4C6B-B23E-66092366AD5C}"/>
                  </a:ext>
                </a:extLst>
              </p:cNvPr>
              <p:cNvPicPr/>
              <p:nvPr/>
            </p:nvPicPr>
            <p:blipFill rotWithShape="1">
              <a:blip r:embed="rId12" cstate="print">
                <a:extLst>
                  <a:ext uri="{28A0092B-C50C-407E-A947-70E740481C1C}">
                    <a14:useLocalDpi xmlns:a14="http://schemas.microsoft.com/office/drawing/2010/main" val="0"/>
                  </a:ext>
                </a:extLst>
              </a:blip>
              <a:srcRect l="33784" r="33351" b="33462"/>
              <a:stretch/>
            </p:blipFill>
            <p:spPr bwMode="auto">
              <a:xfrm>
                <a:off x="8719038" y="3812610"/>
                <a:ext cx="847090" cy="857250"/>
              </a:xfrm>
              <a:prstGeom prst="rect">
                <a:avLst/>
              </a:prstGeom>
              <a:noFill/>
              <a:ln>
                <a:noFill/>
              </a:ln>
              <a:extLst>
                <a:ext uri="{53640926-AAD7-44D8-BBD7-CCE9431645EC}">
                  <a14:shadowObscured xmlns:a14="http://schemas.microsoft.com/office/drawing/2010/main"/>
                </a:ext>
              </a:extLst>
            </p:spPr>
          </p:pic>
        </p:grpSp>
        <p:sp>
          <p:nvSpPr>
            <p:cNvPr id="16" name="Rectangle 15">
              <a:extLst>
                <a:ext uri="{FF2B5EF4-FFF2-40B4-BE49-F238E27FC236}">
                  <a16:creationId xmlns:a16="http://schemas.microsoft.com/office/drawing/2014/main" id="{8FD0E1FC-D995-43DD-82DB-7D38169638A2}"/>
                </a:ext>
              </a:extLst>
            </p:cNvPr>
            <p:cNvSpPr/>
            <p:nvPr/>
          </p:nvSpPr>
          <p:spPr>
            <a:xfrm>
              <a:off x="8589072" y="1570023"/>
              <a:ext cx="1432590" cy="461665"/>
            </a:xfrm>
            <a:prstGeom prst="rect">
              <a:avLst/>
            </a:prstGeom>
          </p:spPr>
          <p:txBody>
            <a:bodyPr wrap="square">
              <a:spAutoFit/>
            </a:bodyPr>
            <a:lstStyle/>
            <a:p>
              <a:r>
                <a:rPr lang="fr-FR" sz="2400" b="1" dirty="0"/>
                <a:t>AUTRES</a:t>
              </a:r>
            </a:p>
          </p:txBody>
        </p:sp>
      </p:grpSp>
    </p:spTree>
    <p:extLst>
      <p:ext uri="{BB962C8B-B14F-4D97-AF65-F5344CB8AC3E}">
        <p14:creationId xmlns:p14="http://schemas.microsoft.com/office/powerpoint/2010/main" val="365357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500"/>
                                        <p:tgtEl>
                                          <p:spTgt spid="19"/>
                                        </p:tgtEl>
                                      </p:cBhvr>
                                    </p:animEffect>
                                    <p:anim calcmode="lin" valueType="num">
                                      <p:cBhvr>
                                        <p:cTn id="8" dur="1500" fill="hold"/>
                                        <p:tgtEl>
                                          <p:spTgt spid="19"/>
                                        </p:tgtEl>
                                        <p:attrNameLst>
                                          <p:attrName>ppt_x</p:attrName>
                                        </p:attrNameLst>
                                      </p:cBhvr>
                                      <p:tavLst>
                                        <p:tav tm="0">
                                          <p:val>
                                            <p:strVal val="#ppt_x"/>
                                          </p:val>
                                        </p:tav>
                                        <p:tav tm="100000">
                                          <p:val>
                                            <p:strVal val="#ppt_x"/>
                                          </p:val>
                                        </p:tav>
                                      </p:tavLst>
                                    </p:anim>
                                    <p:anim calcmode="lin" valueType="num">
                                      <p:cBhvr>
                                        <p:cTn id="9" dur="1500" fill="hold"/>
                                        <p:tgtEl>
                                          <p:spTgt spid="1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500"/>
                                        <p:tgtEl>
                                          <p:spTgt spid="20"/>
                                        </p:tgtEl>
                                      </p:cBhvr>
                                    </p:animEffect>
                                    <p:anim calcmode="lin" valueType="num">
                                      <p:cBhvr>
                                        <p:cTn id="13" dur="1500" fill="hold"/>
                                        <p:tgtEl>
                                          <p:spTgt spid="20"/>
                                        </p:tgtEl>
                                        <p:attrNameLst>
                                          <p:attrName>ppt_x</p:attrName>
                                        </p:attrNameLst>
                                      </p:cBhvr>
                                      <p:tavLst>
                                        <p:tav tm="0">
                                          <p:val>
                                            <p:strVal val="#ppt_x"/>
                                          </p:val>
                                        </p:tav>
                                        <p:tav tm="100000">
                                          <p:val>
                                            <p:strVal val="#ppt_x"/>
                                          </p:val>
                                        </p:tav>
                                      </p:tavLst>
                                    </p:anim>
                                    <p:anim calcmode="lin" valueType="num">
                                      <p:cBhvr>
                                        <p:cTn id="14" dur="15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500"/>
                                        <p:tgtEl>
                                          <p:spTgt spid="21"/>
                                        </p:tgtEl>
                                      </p:cBhvr>
                                    </p:animEffect>
                                    <p:anim calcmode="lin" valueType="num">
                                      <p:cBhvr>
                                        <p:cTn id="18" dur="1500" fill="hold"/>
                                        <p:tgtEl>
                                          <p:spTgt spid="21"/>
                                        </p:tgtEl>
                                        <p:attrNameLst>
                                          <p:attrName>ppt_x</p:attrName>
                                        </p:attrNameLst>
                                      </p:cBhvr>
                                      <p:tavLst>
                                        <p:tav tm="0">
                                          <p:val>
                                            <p:strVal val="#ppt_x"/>
                                          </p:val>
                                        </p:tav>
                                        <p:tav tm="100000">
                                          <p:val>
                                            <p:strVal val="#ppt_x"/>
                                          </p:val>
                                        </p:tav>
                                      </p:tavLst>
                                    </p:anim>
                                    <p:anim calcmode="lin" valueType="num">
                                      <p:cBhvr>
                                        <p:cTn id="19" dur="1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259080C-FC6B-4D04-8030-5CE0C9A00B0B}"/>
              </a:ext>
            </a:extLst>
          </p:cNvPr>
          <p:cNvPicPr/>
          <p:nvPr/>
        </p:nvPicPr>
        <p:blipFill>
          <a:blip r:embed="rId3">
            <a:extLst>
              <a:ext uri="{28A0092B-C50C-407E-A947-70E740481C1C}">
                <a14:useLocalDpi xmlns:a14="http://schemas.microsoft.com/office/drawing/2010/main" val="0"/>
              </a:ext>
            </a:extLst>
          </a:blip>
          <a:stretch>
            <a:fillRect/>
          </a:stretch>
        </p:blipFill>
        <p:spPr>
          <a:xfrm>
            <a:off x="0" y="-32212"/>
            <a:ext cx="8595928" cy="6922423"/>
          </a:xfrm>
          <a:prstGeom prst="rect">
            <a:avLst/>
          </a:prstGeom>
        </p:spPr>
      </p:pic>
      <p:pic>
        <p:nvPicPr>
          <p:cNvPr id="4" name="Image 3">
            <a:extLst>
              <a:ext uri="{FF2B5EF4-FFF2-40B4-BE49-F238E27FC236}">
                <a16:creationId xmlns:a16="http://schemas.microsoft.com/office/drawing/2014/main" id="{D5D31944-612F-4824-BAA0-0B5408B3A307}"/>
              </a:ext>
            </a:extLst>
          </p:cNvPr>
          <p:cNvPicPr/>
          <p:nvPr/>
        </p:nvPicPr>
        <p:blipFill rotWithShape="1">
          <a:blip r:embed="rId4">
            <a:extLst>
              <a:ext uri="{28A0092B-C50C-407E-A947-70E740481C1C}">
                <a14:useLocalDpi xmlns:a14="http://schemas.microsoft.com/office/drawing/2010/main" val="0"/>
              </a:ext>
            </a:extLst>
          </a:blip>
          <a:srcRect t="9075"/>
          <a:stretch/>
        </p:blipFill>
        <p:spPr bwMode="auto">
          <a:xfrm>
            <a:off x="8765182" y="119557"/>
            <a:ext cx="3426818" cy="30850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148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6DD98E80-5C41-469A-B08D-4070B77D4FCE}"/>
              </a:ext>
            </a:extLst>
          </p:cNvPr>
          <p:cNvPicPr>
            <a:picLocks noChangeAspect="1"/>
          </p:cNvPicPr>
          <p:nvPr/>
        </p:nvPicPr>
        <p:blipFill>
          <a:blip r:embed="rId3"/>
          <a:stretch>
            <a:fillRect/>
          </a:stretch>
        </p:blipFill>
        <p:spPr>
          <a:xfrm>
            <a:off x="-166688" y="-76201"/>
            <a:ext cx="12358688" cy="7015831"/>
          </a:xfrm>
          <a:prstGeom prst="rect">
            <a:avLst/>
          </a:prstGeom>
        </p:spPr>
      </p:pic>
      <p:grpSp>
        <p:nvGrpSpPr>
          <p:cNvPr id="3" name="Groupe 2">
            <a:extLst>
              <a:ext uri="{FF2B5EF4-FFF2-40B4-BE49-F238E27FC236}">
                <a16:creationId xmlns:a16="http://schemas.microsoft.com/office/drawing/2014/main" id="{1421398B-2023-48E9-B2A4-7A7A8AE7EB26}"/>
              </a:ext>
            </a:extLst>
          </p:cNvPr>
          <p:cNvGrpSpPr/>
          <p:nvPr/>
        </p:nvGrpSpPr>
        <p:grpSpPr>
          <a:xfrm>
            <a:off x="1878806" y="81630"/>
            <a:ext cx="8267700" cy="6858000"/>
            <a:chOff x="0" y="0"/>
            <a:chExt cx="5760720" cy="5165597"/>
          </a:xfrm>
        </p:grpSpPr>
        <p:pic>
          <p:nvPicPr>
            <p:cNvPr id="4" name="Image 3">
              <a:extLst>
                <a:ext uri="{FF2B5EF4-FFF2-40B4-BE49-F238E27FC236}">
                  <a16:creationId xmlns:a16="http://schemas.microsoft.com/office/drawing/2014/main" id="{CA685AB6-9A92-40F2-877C-FAF09BB57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75657"/>
              <a:ext cx="5760720" cy="789940"/>
            </a:xfrm>
            <a:prstGeom prst="rect">
              <a:avLst/>
            </a:prstGeom>
          </p:spPr>
        </p:pic>
        <p:pic>
          <p:nvPicPr>
            <p:cNvPr id="5" name="Image 4">
              <a:extLst>
                <a:ext uri="{FF2B5EF4-FFF2-40B4-BE49-F238E27FC236}">
                  <a16:creationId xmlns:a16="http://schemas.microsoft.com/office/drawing/2014/main" id="{D6DB87D4-C5AD-4E13-B6C1-0D2D7FFBB987}"/>
                </a:ext>
              </a:extLst>
            </p:cNvPr>
            <p:cNvPicPr>
              <a:picLocks noChangeAspect="1"/>
            </p:cNvPicPr>
            <p:nvPr/>
          </p:nvPicPr>
          <p:blipFill rotWithShape="1">
            <a:blip r:embed="rId5">
              <a:extLst>
                <a:ext uri="{28A0092B-C50C-407E-A947-70E740481C1C}">
                  <a14:useLocalDpi xmlns:a14="http://schemas.microsoft.com/office/drawing/2010/main" val="0"/>
                </a:ext>
              </a:extLst>
            </a:blip>
            <a:srcRect b="875"/>
            <a:stretch/>
          </p:blipFill>
          <p:spPr bwMode="auto">
            <a:xfrm>
              <a:off x="0" y="0"/>
              <a:ext cx="5760720" cy="4884420"/>
            </a:xfrm>
            <a:prstGeom prst="rect">
              <a:avLst/>
            </a:prstGeom>
            <a:ln>
              <a:noFill/>
            </a:ln>
            <a:extLst>
              <a:ext uri="{53640926-AAD7-44D8-BBD7-CCE9431645EC}">
                <a14:shadowObscured xmlns:a14="http://schemas.microsoft.com/office/drawing/2010/main"/>
              </a:ext>
            </a:extLst>
          </p:spPr>
        </p:pic>
        <p:pic>
          <p:nvPicPr>
            <p:cNvPr id="6" name="Image 5">
              <a:extLst>
                <a:ext uri="{FF2B5EF4-FFF2-40B4-BE49-F238E27FC236}">
                  <a16:creationId xmlns:a16="http://schemas.microsoft.com/office/drawing/2014/main" id="{5EDEB0AA-3596-49C7-AC58-06DA4C4534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9048" y="4796393"/>
              <a:ext cx="786765" cy="271780"/>
            </a:xfrm>
            <a:prstGeom prst="rect">
              <a:avLst/>
            </a:prstGeom>
          </p:spPr>
        </p:pic>
      </p:grpSp>
    </p:spTree>
    <p:extLst>
      <p:ext uri="{BB962C8B-B14F-4D97-AF65-F5344CB8AC3E}">
        <p14:creationId xmlns:p14="http://schemas.microsoft.com/office/powerpoint/2010/main" val="14863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2D4D5BD-A08E-4875-A2E8-3C908DA6622B}"/>
              </a:ext>
            </a:extLst>
          </p:cNvPr>
          <p:cNvSpPr>
            <a:spLocks noGrp="1"/>
          </p:cNvSpPr>
          <p:nvPr>
            <p:ph idx="1"/>
          </p:nvPr>
        </p:nvSpPr>
        <p:spPr>
          <a:xfrm>
            <a:off x="569754" y="1116441"/>
            <a:ext cx="2366394" cy="548735"/>
          </a:xfrm>
        </p:spPr>
        <p:txBody>
          <a:bodyPr/>
          <a:lstStyle/>
          <a:p>
            <a:r>
              <a:rPr lang="fr-FR" dirty="0"/>
              <a:t>Utilisateur</a:t>
            </a:r>
          </a:p>
        </p:txBody>
      </p:sp>
      <p:grpSp>
        <p:nvGrpSpPr>
          <p:cNvPr id="4" name="Groupe 3">
            <a:extLst>
              <a:ext uri="{FF2B5EF4-FFF2-40B4-BE49-F238E27FC236}">
                <a16:creationId xmlns:a16="http://schemas.microsoft.com/office/drawing/2014/main" id="{0644B0C0-6681-448E-9400-CAED5A46A7EA}"/>
              </a:ext>
            </a:extLst>
          </p:cNvPr>
          <p:cNvGrpSpPr/>
          <p:nvPr/>
        </p:nvGrpSpPr>
        <p:grpSpPr>
          <a:xfrm>
            <a:off x="4666001" y="415761"/>
            <a:ext cx="6114365" cy="2205587"/>
            <a:chOff x="0" y="0"/>
            <a:chExt cx="4711905" cy="1443571"/>
          </a:xfrm>
        </p:grpSpPr>
        <p:sp>
          <p:nvSpPr>
            <p:cNvPr id="5" name="Rectangle 4">
              <a:extLst>
                <a:ext uri="{FF2B5EF4-FFF2-40B4-BE49-F238E27FC236}">
                  <a16:creationId xmlns:a16="http://schemas.microsoft.com/office/drawing/2014/main" id="{0DED5C7B-781B-4848-BFCD-63A4C546728F}"/>
                </a:ext>
              </a:extLst>
            </p:cNvPr>
            <p:cNvSpPr/>
            <p:nvPr/>
          </p:nvSpPr>
          <p:spPr>
            <a:xfrm>
              <a:off x="0" y="0"/>
              <a:ext cx="1123950" cy="638175"/>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dirty="0">
                  <a:solidFill>
                    <a:srgbClr val="000000"/>
                  </a:solidFill>
                  <a:effectLst/>
                  <a:ea typeface="Calibri" panose="020F0502020204030204" pitchFamily="34" charset="0"/>
                  <a:cs typeface="Times New Roman" panose="02020603050405020304" pitchFamily="18" charset="0"/>
                </a:rPr>
                <a:t>Visiteur</a:t>
              </a:r>
              <a:endParaRPr lang="fr-FR" sz="1100" dirty="0">
                <a:effectLst/>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6F6E40E2-105D-471C-BCB3-FCE930E7D38A}"/>
                </a:ext>
              </a:extLst>
            </p:cNvPr>
            <p:cNvSpPr/>
            <p:nvPr/>
          </p:nvSpPr>
          <p:spPr>
            <a:xfrm>
              <a:off x="1781033" y="0"/>
              <a:ext cx="1123950" cy="410047"/>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0"/>
                </a:spcAft>
              </a:pPr>
              <a:r>
                <a:rPr lang="fr-FR" sz="1100" b="1">
                  <a:solidFill>
                    <a:srgbClr val="000000"/>
                  </a:solidFill>
                  <a:effectLst/>
                  <a:ea typeface="Calibri" panose="020F0502020204030204" pitchFamily="34" charset="0"/>
                  <a:cs typeface="Times New Roman" panose="02020603050405020304" pitchFamily="18" charset="0"/>
                </a:rPr>
                <a:t>Consultation </a:t>
              </a:r>
              <a:endParaRPr lang="fr-FR" sz="1100">
                <a:effectLst/>
                <a:ea typeface="Calibri" panose="020F0502020204030204" pitchFamily="34" charset="0"/>
                <a:cs typeface="Times New Roman" panose="02020603050405020304" pitchFamily="18" charset="0"/>
              </a:endParaRPr>
            </a:p>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du site</a:t>
              </a:r>
              <a:endParaRPr lang="fr-FR" sz="1100">
                <a:effectLst/>
                <a:ea typeface="Calibri" panose="020F0502020204030204" pitchFamily="34" charset="0"/>
                <a:cs typeface="Times New Roman" panose="02020603050405020304" pitchFamily="18" charset="0"/>
              </a:endParaRPr>
            </a:p>
          </p:txBody>
        </p:sp>
        <p:cxnSp>
          <p:nvCxnSpPr>
            <p:cNvPr id="7" name="Connecteur droit avec flèche 6">
              <a:extLst>
                <a:ext uri="{FF2B5EF4-FFF2-40B4-BE49-F238E27FC236}">
                  <a16:creationId xmlns:a16="http://schemas.microsoft.com/office/drawing/2014/main" id="{56081096-3F06-4308-A118-4775C70D8357}"/>
                </a:ext>
              </a:extLst>
            </p:cNvPr>
            <p:cNvCxnSpPr/>
            <p:nvPr/>
          </p:nvCxnSpPr>
          <p:spPr>
            <a:xfrm flipV="1">
              <a:off x="1128784" y="203295"/>
              <a:ext cx="651393" cy="115546"/>
            </a:xfrm>
            <a:prstGeom prst="straightConnector1">
              <a:avLst/>
            </a:prstGeom>
            <a:ln>
              <a:tailEnd type="triangle"/>
            </a:ln>
            <a:effectLst>
              <a:outerShdw blurRad="50800" dist="381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8" name="Rectangle 7">
              <a:extLst>
                <a:ext uri="{FF2B5EF4-FFF2-40B4-BE49-F238E27FC236}">
                  <a16:creationId xmlns:a16="http://schemas.microsoft.com/office/drawing/2014/main" id="{E591E185-283D-4B90-B3EB-1CB63DDA2C6A}"/>
                </a:ext>
              </a:extLst>
            </p:cNvPr>
            <p:cNvSpPr/>
            <p:nvPr/>
          </p:nvSpPr>
          <p:spPr>
            <a:xfrm>
              <a:off x="3275463" y="191069"/>
              <a:ext cx="1436442" cy="283615"/>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Création de compte</a:t>
              </a:r>
              <a:endParaRPr lang="fr-FR" sz="1100">
                <a:effectLst/>
                <a:ea typeface="Calibri" panose="020F0502020204030204" pitchFamily="34" charset="0"/>
                <a:cs typeface="Times New Roman" panose="02020603050405020304" pitchFamily="18" charset="0"/>
              </a:endParaRPr>
            </a:p>
          </p:txBody>
        </p:sp>
        <p:cxnSp>
          <p:nvCxnSpPr>
            <p:cNvPr id="9" name="Connecteur droit avec flèche 8">
              <a:extLst>
                <a:ext uri="{FF2B5EF4-FFF2-40B4-BE49-F238E27FC236}">
                  <a16:creationId xmlns:a16="http://schemas.microsoft.com/office/drawing/2014/main" id="{2BBD13C4-2FFA-462B-86B9-37F901AE2B87}"/>
                </a:ext>
              </a:extLst>
            </p:cNvPr>
            <p:cNvCxnSpPr/>
            <p:nvPr/>
          </p:nvCxnSpPr>
          <p:spPr>
            <a:xfrm>
              <a:off x="1120538" y="320723"/>
              <a:ext cx="663181" cy="390173"/>
            </a:xfrm>
            <a:prstGeom prst="straightConnector1">
              <a:avLst/>
            </a:prstGeom>
            <a:ln>
              <a:tailEnd type="triangle"/>
            </a:ln>
            <a:effectLst>
              <a:outerShdw blurRad="50800" dist="381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sp>
          <p:nvSpPr>
            <p:cNvPr id="10" name="Rectangle 9">
              <a:extLst>
                <a:ext uri="{FF2B5EF4-FFF2-40B4-BE49-F238E27FC236}">
                  <a16:creationId xmlns:a16="http://schemas.microsoft.com/office/drawing/2014/main" id="{FDCC2320-2970-4179-B1AC-219705A47B91}"/>
                </a:ext>
              </a:extLst>
            </p:cNvPr>
            <p:cNvSpPr/>
            <p:nvPr/>
          </p:nvSpPr>
          <p:spPr>
            <a:xfrm>
              <a:off x="1787857" y="504967"/>
              <a:ext cx="1123950" cy="415500"/>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Dépôt de Commentaires</a:t>
              </a:r>
              <a:endParaRPr lang="fr-FR" sz="1100">
                <a:effectLst/>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012AC107-EE96-4A91-AB49-766C6AE6E9BE}"/>
                </a:ext>
              </a:extLst>
            </p:cNvPr>
            <p:cNvSpPr/>
            <p:nvPr/>
          </p:nvSpPr>
          <p:spPr>
            <a:xfrm>
              <a:off x="1794681" y="1023582"/>
              <a:ext cx="1123950" cy="419989"/>
            </a:xfrm>
            <a:prstGeom prst="rect">
              <a:avLst/>
            </a:prstGeom>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dirty="0">
                  <a:solidFill>
                    <a:srgbClr val="000000"/>
                  </a:solidFill>
                  <a:effectLst/>
                  <a:ea typeface="Calibri" panose="020F0502020204030204" pitchFamily="34" charset="0"/>
                  <a:cs typeface="Times New Roman" panose="02020603050405020304" pitchFamily="18" charset="0"/>
                </a:rPr>
                <a:t>Nous contacter</a:t>
              </a:r>
              <a:endParaRPr lang="fr-FR" sz="1100" dirty="0">
                <a:effectLst/>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D2B8F022-A9B5-4F5F-9A41-552AA797FE8D}"/>
                </a:ext>
              </a:extLst>
            </p:cNvPr>
            <p:cNvSpPr/>
            <p:nvPr/>
          </p:nvSpPr>
          <p:spPr>
            <a:xfrm>
              <a:off x="3275463" y="962167"/>
              <a:ext cx="1436281" cy="281595"/>
            </a:xfrm>
            <a:prstGeom prst="rect">
              <a:avLst/>
            </a:prstGeom>
            <a:ln/>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Connexion</a:t>
              </a:r>
              <a:endParaRPr lang="fr-FR" sz="1100">
                <a:effectLst/>
                <a:ea typeface="Calibri" panose="020F0502020204030204" pitchFamily="34" charset="0"/>
                <a:cs typeface="Times New Roman" panose="02020603050405020304" pitchFamily="18" charset="0"/>
              </a:endParaRPr>
            </a:p>
          </p:txBody>
        </p:sp>
        <p:cxnSp>
          <p:nvCxnSpPr>
            <p:cNvPr id="13" name="Connecteur droit avec flèche 12">
              <a:extLst>
                <a:ext uri="{FF2B5EF4-FFF2-40B4-BE49-F238E27FC236}">
                  <a16:creationId xmlns:a16="http://schemas.microsoft.com/office/drawing/2014/main" id="{FD27E306-9265-417D-B5D4-F0F0E6E10454}"/>
                </a:ext>
              </a:extLst>
            </p:cNvPr>
            <p:cNvCxnSpPr/>
            <p:nvPr/>
          </p:nvCxnSpPr>
          <p:spPr>
            <a:xfrm flipV="1">
              <a:off x="2908395" y="334370"/>
              <a:ext cx="362362" cy="376055"/>
            </a:xfrm>
            <a:prstGeom prst="straightConnector1">
              <a:avLst/>
            </a:prstGeom>
            <a:ln>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cxnSp>
          <p:nvCxnSpPr>
            <p:cNvPr id="14" name="Connecteur droit avec flèche 13">
              <a:extLst>
                <a:ext uri="{FF2B5EF4-FFF2-40B4-BE49-F238E27FC236}">
                  <a16:creationId xmlns:a16="http://schemas.microsoft.com/office/drawing/2014/main" id="{CF841B3B-10EC-4DB0-845A-92DD946B9327}"/>
                </a:ext>
              </a:extLst>
            </p:cNvPr>
            <p:cNvCxnSpPr/>
            <p:nvPr/>
          </p:nvCxnSpPr>
          <p:spPr>
            <a:xfrm flipH="1">
              <a:off x="3990549" y="472270"/>
              <a:ext cx="80" cy="490422"/>
            </a:xfrm>
            <a:prstGeom prst="straightConnector1">
              <a:avLst/>
            </a:prstGeom>
            <a:ln>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cxnSp>
          <p:nvCxnSpPr>
            <p:cNvPr id="15" name="Connecteur droit avec flèche 14">
              <a:extLst>
                <a:ext uri="{FF2B5EF4-FFF2-40B4-BE49-F238E27FC236}">
                  <a16:creationId xmlns:a16="http://schemas.microsoft.com/office/drawing/2014/main" id="{176A8177-A296-4072-9F7F-0B43735C422D}"/>
                </a:ext>
              </a:extLst>
            </p:cNvPr>
            <p:cNvCxnSpPr/>
            <p:nvPr/>
          </p:nvCxnSpPr>
          <p:spPr>
            <a:xfrm>
              <a:off x="1134186" y="320723"/>
              <a:ext cx="646963" cy="904359"/>
            </a:xfrm>
            <a:prstGeom prst="straightConnector1">
              <a:avLst/>
            </a:prstGeom>
            <a:ln>
              <a:tailEnd type="triangle"/>
            </a:ln>
            <a:effectLst>
              <a:outerShdw blurRad="50800" dist="381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16" name="Connecteur droit avec flèche 15">
              <a:extLst>
                <a:ext uri="{FF2B5EF4-FFF2-40B4-BE49-F238E27FC236}">
                  <a16:creationId xmlns:a16="http://schemas.microsoft.com/office/drawing/2014/main" id="{013BD8FA-8CEC-4374-8AD5-BF9D78E45908}"/>
                </a:ext>
              </a:extLst>
            </p:cNvPr>
            <p:cNvCxnSpPr/>
            <p:nvPr/>
          </p:nvCxnSpPr>
          <p:spPr>
            <a:xfrm flipH="1" flipV="1">
              <a:off x="2928867" y="723332"/>
              <a:ext cx="342900" cy="384175"/>
            </a:xfrm>
            <a:prstGeom prst="straightConnector1">
              <a:avLst/>
            </a:prstGeom>
            <a:ln>
              <a:tailEnd type="triangle"/>
            </a:ln>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grpSp>
      <p:sp>
        <p:nvSpPr>
          <p:cNvPr id="30" name="ZoneTexte 29">
            <a:extLst>
              <a:ext uri="{FF2B5EF4-FFF2-40B4-BE49-F238E27FC236}">
                <a16:creationId xmlns:a16="http://schemas.microsoft.com/office/drawing/2014/main" id="{B48D5488-E8CC-403E-8141-7E0A6AA328A5}"/>
              </a:ext>
            </a:extLst>
          </p:cNvPr>
          <p:cNvSpPr txBox="1"/>
          <p:nvPr/>
        </p:nvSpPr>
        <p:spPr>
          <a:xfrm>
            <a:off x="569754" y="4291197"/>
            <a:ext cx="3809300" cy="954107"/>
          </a:xfrm>
          <a:prstGeom prst="rect">
            <a:avLst/>
          </a:prstGeom>
          <a:noFill/>
        </p:spPr>
        <p:txBody>
          <a:bodyPr wrap="square" rtlCol="0">
            <a:spAutoFit/>
          </a:bodyPr>
          <a:lstStyle/>
          <a:p>
            <a:pPr marL="285750" indent="-285750">
              <a:buFont typeface="Arial" panose="020B0604020202020204" pitchFamily="34" charset="0"/>
              <a:buChar char="•"/>
            </a:pPr>
            <a:r>
              <a:rPr lang="fr-FR" sz="2800" dirty="0"/>
              <a:t>Administrateur / Modérateur</a:t>
            </a:r>
          </a:p>
        </p:txBody>
      </p:sp>
      <p:grpSp>
        <p:nvGrpSpPr>
          <p:cNvPr id="31" name="Groupe 30">
            <a:extLst>
              <a:ext uri="{FF2B5EF4-FFF2-40B4-BE49-F238E27FC236}">
                <a16:creationId xmlns:a16="http://schemas.microsoft.com/office/drawing/2014/main" id="{0DCD5895-9D58-4203-8941-3A7B57C0AB97}"/>
              </a:ext>
            </a:extLst>
          </p:cNvPr>
          <p:cNvGrpSpPr/>
          <p:nvPr/>
        </p:nvGrpSpPr>
        <p:grpSpPr>
          <a:xfrm>
            <a:off x="4724001" y="3100408"/>
            <a:ext cx="6898246" cy="3418560"/>
            <a:chOff x="27293" y="0"/>
            <a:chExt cx="5467263" cy="2401437"/>
          </a:xfrm>
        </p:grpSpPr>
        <p:cxnSp>
          <p:nvCxnSpPr>
            <p:cNvPr id="32" name="Connecteur droit 31">
              <a:extLst>
                <a:ext uri="{FF2B5EF4-FFF2-40B4-BE49-F238E27FC236}">
                  <a16:creationId xmlns:a16="http://schemas.microsoft.com/office/drawing/2014/main" id="{8695D29B-CC9A-4191-8EFA-FAE88DF5D3D8}"/>
                </a:ext>
              </a:extLst>
            </p:cNvPr>
            <p:cNvCxnSpPr/>
            <p:nvPr/>
          </p:nvCxnSpPr>
          <p:spPr>
            <a:xfrm>
              <a:off x="2382956" y="1629485"/>
              <a:ext cx="4763" cy="771525"/>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33" name="Connecteur droit avec flèche 32">
              <a:extLst>
                <a:ext uri="{FF2B5EF4-FFF2-40B4-BE49-F238E27FC236}">
                  <a16:creationId xmlns:a16="http://schemas.microsoft.com/office/drawing/2014/main" id="{BB359B0B-FACA-459F-9AD4-3D9CBEFCBADD}"/>
                </a:ext>
              </a:extLst>
            </p:cNvPr>
            <p:cNvCxnSpPr/>
            <p:nvPr/>
          </p:nvCxnSpPr>
          <p:spPr>
            <a:xfrm>
              <a:off x="2952182" y="1435574"/>
              <a:ext cx="666115" cy="8890"/>
            </a:xfrm>
            <a:prstGeom prst="straightConnector1">
              <a:avLst/>
            </a:prstGeom>
            <a:ln>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34" name="Rectangle 33">
              <a:extLst>
                <a:ext uri="{FF2B5EF4-FFF2-40B4-BE49-F238E27FC236}">
                  <a16:creationId xmlns:a16="http://schemas.microsoft.com/office/drawing/2014/main" id="{D5F593C6-7107-4C4A-9D0C-F4DA019A7068}"/>
                </a:ext>
              </a:extLst>
            </p:cNvPr>
            <p:cNvSpPr/>
            <p:nvPr/>
          </p:nvSpPr>
          <p:spPr>
            <a:xfrm>
              <a:off x="3643953" y="979795"/>
              <a:ext cx="1650365" cy="266065"/>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36000" tIns="45720" rIns="3600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Modification </a:t>
              </a:r>
              <a:r>
                <a:rPr lang="fr-FR" sz="900">
                  <a:solidFill>
                    <a:srgbClr val="000000"/>
                  </a:solidFill>
                  <a:effectLst/>
                  <a:ea typeface="Calibri" panose="020F0502020204030204" pitchFamily="34" charset="0"/>
                  <a:cs typeface="Times New Roman" panose="02020603050405020304" pitchFamily="18" charset="0"/>
                </a:rPr>
                <a:t>(affichage/rôle)</a:t>
              </a:r>
              <a:endParaRPr lang="fr-FR" sz="1100">
                <a:effectLst/>
                <a:ea typeface="Calibri" panose="020F0502020204030204" pitchFamily="34" charset="0"/>
                <a:cs typeface="Times New Roman" panose="02020603050405020304" pitchFamily="18" charset="0"/>
              </a:endParaRPr>
            </a:p>
          </p:txBody>
        </p:sp>
        <p:sp>
          <p:nvSpPr>
            <p:cNvPr id="35" name="Rectangle 34">
              <a:extLst>
                <a:ext uri="{FF2B5EF4-FFF2-40B4-BE49-F238E27FC236}">
                  <a16:creationId xmlns:a16="http://schemas.microsoft.com/office/drawing/2014/main" id="{1B5D5B0D-5BF1-466D-883A-038FBB9763E5}"/>
                </a:ext>
              </a:extLst>
            </p:cNvPr>
            <p:cNvSpPr/>
            <p:nvPr/>
          </p:nvSpPr>
          <p:spPr>
            <a:xfrm>
              <a:off x="1842448" y="1204983"/>
              <a:ext cx="1123745" cy="431618"/>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Administration des utilisateurs</a:t>
              </a:r>
              <a:endParaRPr lang="fr-FR" sz="1100">
                <a:effectLst/>
                <a:ea typeface="Calibri" panose="020F0502020204030204" pitchFamily="34" charset="0"/>
                <a:cs typeface="Times New Roman" panose="02020603050405020304" pitchFamily="18" charset="0"/>
              </a:endParaRPr>
            </a:p>
          </p:txBody>
        </p:sp>
        <p:sp>
          <p:nvSpPr>
            <p:cNvPr id="36" name="Rectangle 35">
              <a:extLst>
                <a:ext uri="{FF2B5EF4-FFF2-40B4-BE49-F238E27FC236}">
                  <a16:creationId xmlns:a16="http://schemas.microsoft.com/office/drawing/2014/main" id="{F80E77BC-F2F0-4ED2-8487-6B0372303C32}"/>
                </a:ext>
              </a:extLst>
            </p:cNvPr>
            <p:cNvSpPr/>
            <p:nvPr/>
          </p:nvSpPr>
          <p:spPr>
            <a:xfrm>
              <a:off x="27296" y="201873"/>
              <a:ext cx="1123745" cy="638066"/>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dirty="0">
                  <a:solidFill>
                    <a:srgbClr val="000000"/>
                  </a:solidFill>
                  <a:effectLst/>
                  <a:ea typeface="Calibri" panose="020F0502020204030204" pitchFamily="34" charset="0"/>
                  <a:cs typeface="Times New Roman" panose="02020603050405020304" pitchFamily="18" charset="0"/>
                </a:rPr>
                <a:t>Administrateur</a:t>
              </a:r>
              <a:endParaRPr lang="fr-FR" sz="1100" dirty="0">
                <a:effectLst/>
                <a:ea typeface="Calibri" panose="020F0502020204030204" pitchFamily="34" charset="0"/>
                <a:cs typeface="Times New Roman" panose="02020603050405020304" pitchFamily="18" charset="0"/>
              </a:endParaRPr>
            </a:p>
          </p:txBody>
        </p:sp>
        <p:sp>
          <p:nvSpPr>
            <p:cNvPr id="37" name="Rectangle 36">
              <a:extLst>
                <a:ext uri="{FF2B5EF4-FFF2-40B4-BE49-F238E27FC236}">
                  <a16:creationId xmlns:a16="http://schemas.microsoft.com/office/drawing/2014/main" id="{40F1D0FE-A0E4-4AF0-B625-D7ACFC85CFE3}"/>
                </a:ext>
              </a:extLst>
            </p:cNvPr>
            <p:cNvSpPr/>
            <p:nvPr/>
          </p:nvSpPr>
          <p:spPr>
            <a:xfrm>
              <a:off x="27293" y="1484762"/>
              <a:ext cx="1123745" cy="638066"/>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Modérateur</a:t>
              </a:r>
              <a:endParaRPr lang="fr-FR" sz="1100">
                <a:effectLst/>
                <a:ea typeface="Calibri" panose="020F0502020204030204" pitchFamily="34" charset="0"/>
                <a:cs typeface="Times New Roman" panose="02020603050405020304" pitchFamily="18" charset="0"/>
              </a:endParaRPr>
            </a:p>
          </p:txBody>
        </p:sp>
        <p:cxnSp>
          <p:nvCxnSpPr>
            <p:cNvPr id="38" name="Connecteur droit avec flèche 37">
              <a:extLst>
                <a:ext uri="{FF2B5EF4-FFF2-40B4-BE49-F238E27FC236}">
                  <a16:creationId xmlns:a16="http://schemas.microsoft.com/office/drawing/2014/main" id="{D7B20703-7359-4D7D-A9EC-1930E3C8C9F3}"/>
                </a:ext>
              </a:extLst>
            </p:cNvPr>
            <p:cNvCxnSpPr/>
            <p:nvPr/>
          </p:nvCxnSpPr>
          <p:spPr>
            <a:xfrm flipV="1">
              <a:off x="1149255" y="222344"/>
              <a:ext cx="666622" cy="302192"/>
            </a:xfrm>
            <a:prstGeom prst="straightConnector1">
              <a:avLst/>
            </a:prstGeom>
            <a:ln>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53111DC-B1ED-4F48-99C6-F58063818119}"/>
                </a:ext>
              </a:extLst>
            </p:cNvPr>
            <p:cNvSpPr/>
            <p:nvPr/>
          </p:nvSpPr>
          <p:spPr>
            <a:xfrm>
              <a:off x="3664424" y="1314165"/>
              <a:ext cx="1637665" cy="266065"/>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Suppression</a:t>
              </a:r>
              <a:endParaRPr lang="fr-FR" sz="1100">
                <a:effectLst/>
                <a:ea typeface="Calibri" panose="020F0502020204030204" pitchFamily="34" charset="0"/>
                <a:cs typeface="Times New Roman" panose="02020603050405020304" pitchFamily="18" charset="0"/>
              </a:endParaRPr>
            </a:p>
          </p:txBody>
        </p:sp>
        <p:sp>
          <p:nvSpPr>
            <p:cNvPr id="40" name="Rectangle 39">
              <a:extLst>
                <a:ext uri="{FF2B5EF4-FFF2-40B4-BE49-F238E27FC236}">
                  <a16:creationId xmlns:a16="http://schemas.microsoft.com/office/drawing/2014/main" id="{CBE0F594-4199-4101-A386-A184FE0AC719}"/>
                </a:ext>
              </a:extLst>
            </p:cNvPr>
            <p:cNvSpPr/>
            <p:nvPr/>
          </p:nvSpPr>
          <p:spPr>
            <a:xfrm>
              <a:off x="3671248" y="1641712"/>
              <a:ext cx="1621790" cy="266065"/>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Contact</a:t>
              </a:r>
              <a:endParaRPr lang="fr-FR" sz="1100">
                <a:effectLst/>
                <a:ea typeface="Calibri" panose="020F0502020204030204" pitchFamily="34" charset="0"/>
                <a:cs typeface="Times New Roman" panose="02020603050405020304" pitchFamily="18" charset="0"/>
              </a:endParaRPr>
            </a:p>
          </p:txBody>
        </p:sp>
        <p:cxnSp>
          <p:nvCxnSpPr>
            <p:cNvPr id="41" name="Connecteur droit avec flèche 40">
              <a:extLst>
                <a:ext uri="{FF2B5EF4-FFF2-40B4-BE49-F238E27FC236}">
                  <a16:creationId xmlns:a16="http://schemas.microsoft.com/office/drawing/2014/main" id="{D9BC8D0A-C73D-453B-92F6-B8C39C63FA7D}"/>
                </a:ext>
              </a:extLst>
            </p:cNvPr>
            <p:cNvCxnSpPr/>
            <p:nvPr/>
          </p:nvCxnSpPr>
          <p:spPr>
            <a:xfrm flipV="1">
              <a:off x="2971232" y="1109449"/>
              <a:ext cx="653415" cy="320040"/>
            </a:xfrm>
            <a:prstGeom prst="straightConnector1">
              <a:avLst/>
            </a:prstGeom>
            <a:ln>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42" name="Connecteur droit avec flèche 41">
              <a:extLst>
                <a:ext uri="{FF2B5EF4-FFF2-40B4-BE49-F238E27FC236}">
                  <a16:creationId xmlns:a16="http://schemas.microsoft.com/office/drawing/2014/main" id="{00DAB64A-4F31-4A85-8C16-918030A86083}"/>
                </a:ext>
              </a:extLst>
            </p:cNvPr>
            <p:cNvCxnSpPr/>
            <p:nvPr/>
          </p:nvCxnSpPr>
          <p:spPr>
            <a:xfrm>
              <a:off x="2964408" y="1436995"/>
              <a:ext cx="673100" cy="347345"/>
            </a:xfrm>
            <a:prstGeom prst="straightConnector1">
              <a:avLst/>
            </a:prstGeom>
            <a:ln>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43" name="Rectangle 42">
              <a:extLst>
                <a:ext uri="{FF2B5EF4-FFF2-40B4-BE49-F238E27FC236}">
                  <a16:creationId xmlns:a16="http://schemas.microsoft.com/office/drawing/2014/main" id="{D7EFD39D-AC7D-4CEB-9AA6-E28F366E6CCB}"/>
                </a:ext>
              </a:extLst>
            </p:cNvPr>
            <p:cNvSpPr/>
            <p:nvPr/>
          </p:nvSpPr>
          <p:spPr>
            <a:xfrm>
              <a:off x="1819417" y="0"/>
              <a:ext cx="1123745" cy="431618"/>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Gestion du site</a:t>
              </a:r>
              <a:endParaRPr lang="fr-FR" sz="1100">
                <a:effectLst/>
                <a:ea typeface="Calibri" panose="020F0502020204030204" pitchFamily="34" charset="0"/>
                <a:cs typeface="Times New Roman" panose="02020603050405020304" pitchFamily="18" charset="0"/>
              </a:endParaRPr>
            </a:p>
          </p:txBody>
        </p:sp>
        <p:cxnSp>
          <p:nvCxnSpPr>
            <p:cNvPr id="44" name="Connecteur droit avec flèche 43">
              <a:extLst>
                <a:ext uri="{FF2B5EF4-FFF2-40B4-BE49-F238E27FC236}">
                  <a16:creationId xmlns:a16="http://schemas.microsoft.com/office/drawing/2014/main" id="{DADCB08F-E297-4028-97D4-257BBA763FFE}"/>
                </a:ext>
              </a:extLst>
            </p:cNvPr>
            <p:cNvCxnSpPr/>
            <p:nvPr/>
          </p:nvCxnSpPr>
          <p:spPr>
            <a:xfrm>
              <a:off x="1162903" y="522595"/>
              <a:ext cx="645156" cy="295493"/>
            </a:xfrm>
            <a:prstGeom prst="straightConnector1">
              <a:avLst/>
            </a:prstGeom>
            <a:ln>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45" name="Rectangle 44">
              <a:extLst>
                <a:ext uri="{FF2B5EF4-FFF2-40B4-BE49-F238E27FC236}">
                  <a16:creationId xmlns:a16="http://schemas.microsoft.com/office/drawing/2014/main" id="{D5FF6B76-A753-4958-9EBA-B4211AC87DEF}"/>
                </a:ext>
              </a:extLst>
            </p:cNvPr>
            <p:cNvSpPr/>
            <p:nvPr/>
          </p:nvSpPr>
          <p:spPr>
            <a:xfrm>
              <a:off x="1819417" y="586853"/>
              <a:ext cx="1123745" cy="431618"/>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Gestion du contenu du site</a:t>
              </a:r>
              <a:endParaRPr lang="fr-FR" sz="1100">
                <a:effectLst/>
                <a:ea typeface="Calibri" panose="020F0502020204030204" pitchFamily="34" charset="0"/>
                <a:cs typeface="Times New Roman" panose="02020603050405020304" pitchFamily="18" charset="0"/>
              </a:endParaRPr>
            </a:p>
          </p:txBody>
        </p:sp>
        <p:cxnSp>
          <p:nvCxnSpPr>
            <p:cNvPr id="46" name="Connecteur droit avec flèche 45">
              <a:extLst>
                <a:ext uri="{FF2B5EF4-FFF2-40B4-BE49-F238E27FC236}">
                  <a16:creationId xmlns:a16="http://schemas.microsoft.com/office/drawing/2014/main" id="{229633AC-DA5B-40CE-BBAA-49BC9662F1BB}"/>
                </a:ext>
              </a:extLst>
            </p:cNvPr>
            <p:cNvCxnSpPr/>
            <p:nvPr/>
          </p:nvCxnSpPr>
          <p:spPr>
            <a:xfrm>
              <a:off x="1154658" y="515771"/>
              <a:ext cx="659662" cy="897968"/>
            </a:xfrm>
            <a:prstGeom prst="straightConnector1">
              <a:avLst/>
            </a:prstGeom>
            <a:ln>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47" name="Connecteur droit avec flèche 46">
              <a:extLst>
                <a:ext uri="{FF2B5EF4-FFF2-40B4-BE49-F238E27FC236}">
                  <a16:creationId xmlns:a16="http://schemas.microsoft.com/office/drawing/2014/main" id="{54E92712-3790-4759-881D-7AEDDD0C34CB}"/>
                </a:ext>
              </a:extLst>
            </p:cNvPr>
            <p:cNvCxnSpPr/>
            <p:nvPr/>
          </p:nvCxnSpPr>
          <p:spPr>
            <a:xfrm flipV="1">
              <a:off x="1121960" y="1443819"/>
              <a:ext cx="700088" cy="381318"/>
            </a:xfrm>
            <a:prstGeom prst="straightConnector1">
              <a:avLst/>
            </a:prstGeom>
            <a:ln>
              <a:tailEnd type="triangle"/>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48" name="Connecteur droit avec flèche 47">
              <a:extLst>
                <a:ext uri="{FF2B5EF4-FFF2-40B4-BE49-F238E27FC236}">
                  <a16:creationId xmlns:a16="http://schemas.microsoft.com/office/drawing/2014/main" id="{58519493-FF3B-42D0-9058-E3F819C47E0B}"/>
                </a:ext>
              </a:extLst>
            </p:cNvPr>
            <p:cNvCxnSpPr>
              <a:stCxn id="37" idx="3"/>
            </p:cNvCxnSpPr>
            <p:nvPr/>
          </p:nvCxnSpPr>
          <p:spPr>
            <a:xfrm flipV="1">
              <a:off x="1151038" y="836494"/>
              <a:ext cx="657826" cy="967302"/>
            </a:xfrm>
            <a:prstGeom prst="straightConnector1">
              <a:avLst/>
            </a:prstGeom>
            <a:ln>
              <a:tailEnd type="triangle"/>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sp>
          <p:nvSpPr>
            <p:cNvPr id="49" name="Rectangle 48">
              <a:extLst>
                <a:ext uri="{FF2B5EF4-FFF2-40B4-BE49-F238E27FC236}">
                  <a16:creationId xmlns:a16="http://schemas.microsoft.com/office/drawing/2014/main" id="{61F402E1-5455-44A8-B393-18089A811C9A}"/>
                </a:ext>
              </a:extLst>
            </p:cNvPr>
            <p:cNvSpPr/>
            <p:nvPr/>
          </p:nvSpPr>
          <p:spPr>
            <a:xfrm>
              <a:off x="3684896" y="1989730"/>
              <a:ext cx="1621790" cy="266065"/>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0" numCol="1" spcCol="0" rtlCol="0" fromWordArt="0" anchor="ctr" anchorCtr="0" forceAA="0" compatLnSpc="1">
              <a:prstTxWarp prst="textNoShape">
                <a:avLst/>
              </a:prstTxWarp>
              <a:noAutofit/>
            </a:bodyPr>
            <a:lstStyle/>
            <a:p>
              <a:pPr algn="ctr">
                <a:lnSpc>
                  <a:spcPct val="107000"/>
                </a:lnSpc>
                <a:spcAft>
                  <a:spcPts val="800"/>
                </a:spcAft>
              </a:pPr>
              <a:r>
                <a:rPr lang="fr-FR" sz="1100" b="1">
                  <a:solidFill>
                    <a:srgbClr val="000000"/>
                  </a:solidFill>
                  <a:effectLst/>
                  <a:ea typeface="Calibri" panose="020F0502020204030204" pitchFamily="34" charset="0"/>
                  <a:cs typeface="Times New Roman" panose="02020603050405020304" pitchFamily="18" charset="0"/>
                </a:rPr>
                <a:t>Validation </a:t>
              </a:r>
              <a:r>
                <a:rPr lang="fr-FR" sz="900">
                  <a:solidFill>
                    <a:srgbClr val="000000"/>
                  </a:solidFill>
                  <a:effectLst/>
                  <a:ea typeface="Calibri" panose="020F0502020204030204" pitchFamily="34" charset="0"/>
                  <a:cs typeface="Times New Roman" panose="02020603050405020304" pitchFamily="18" charset="0"/>
                </a:rPr>
                <a:t>(commentaires)</a:t>
              </a:r>
              <a:endParaRPr lang="fr-FR" sz="1100">
                <a:effectLst/>
                <a:ea typeface="Calibri" panose="020F0502020204030204" pitchFamily="34" charset="0"/>
                <a:cs typeface="Times New Roman" panose="02020603050405020304" pitchFamily="18" charset="0"/>
              </a:endParaRPr>
            </a:p>
          </p:txBody>
        </p:sp>
        <p:cxnSp>
          <p:nvCxnSpPr>
            <p:cNvPr id="50" name="Connecteur droit avec flèche 49">
              <a:extLst>
                <a:ext uri="{FF2B5EF4-FFF2-40B4-BE49-F238E27FC236}">
                  <a16:creationId xmlns:a16="http://schemas.microsoft.com/office/drawing/2014/main" id="{3F3D7D08-BD95-4DC4-AF3B-8BFCEE9B029A}"/>
                </a:ext>
              </a:extLst>
            </p:cNvPr>
            <p:cNvCxnSpPr/>
            <p:nvPr/>
          </p:nvCxnSpPr>
          <p:spPr>
            <a:xfrm>
              <a:off x="2956162" y="1443819"/>
              <a:ext cx="709056" cy="692233"/>
            </a:xfrm>
            <a:prstGeom prst="straightConnector1">
              <a:avLst/>
            </a:prstGeom>
            <a:ln>
              <a:tailEnd type="triangle"/>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cxnSp>
          <p:nvCxnSpPr>
            <p:cNvPr id="51" name="Connecteur droit 50">
              <a:extLst>
                <a:ext uri="{FF2B5EF4-FFF2-40B4-BE49-F238E27FC236}">
                  <a16:creationId xmlns:a16="http://schemas.microsoft.com/office/drawing/2014/main" id="{AAFCA161-1EBA-4B52-B22B-791919BB8EED}"/>
                </a:ext>
              </a:extLst>
            </p:cNvPr>
            <p:cNvCxnSpPr/>
            <p:nvPr/>
          </p:nvCxnSpPr>
          <p:spPr>
            <a:xfrm>
              <a:off x="2391202" y="2399162"/>
              <a:ext cx="3100705" cy="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52" name="Connecteur droit 51">
              <a:extLst>
                <a:ext uri="{FF2B5EF4-FFF2-40B4-BE49-F238E27FC236}">
                  <a16:creationId xmlns:a16="http://schemas.microsoft.com/office/drawing/2014/main" id="{E66C0D83-D182-4010-95ED-FB0F65995AF8}"/>
                </a:ext>
              </a:extLst>
            </p:cNvPr>
            <p:cNvCxnSpPr/>
            <p:nvPr/>
          </p:nvCxnSpPr>
          <p:spPr>
            <a:xfrm flipV="1">
              <a:off x="5487822" y="1791837"/>
              <a:ext cx="5080" cy="609600"/>
            </a:xfrm>
            <a:prstGeom prst="line">
              <a:avLst/>
            </a:prstGeom>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53" name="Connecteur droit avec flèche 52">
              <a:extLst>
                <a:ext uri="{FF2B5EF4-FFF2-40B4-BE49-F238E27FC236}">
                  <a16:creationId xmlns:a16="http://schemas.microsoft.com/office/drawing/2014/main" id="{53DBE6D9-2F97-4A47-B287-4785CF0240D9}"/>
                </a:ext>
              </a:extLst>
            </p:cNvPr>
            <p:cNvCxnSpPr/>
            <p:nvPr/>
          </p:nvCxnSpPr>
          <p:spPr>
            <a:xfrm flipH="1">
              <a:off x="5296753" y="2131609"/>
              <a:ext cx="197803" cy="6350"/>
            </a:xfrm>
            <a:prstGeom prst="straightConnector1">
              <a:avLst/>
            </a:prstGeom>
            <a:ln>
              <a:tailEnd type="triangle"/>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cxnSp>
          <p:nvCxnSpPr>
            <p:cNvPr id="54" name="Connecteur droit avec flèche 53">
              <a:extLst>
                <a:ext uri="{FF2B5EF4-FFF2-40B4-BE49-F238E27FC236}">
                  <a16:creationId xmlns:a16="http://schemas.microsoft.com/office/drawing/2014/main" id="{21630D04-3D9D-4CD6-A8BF-3E7CF696B346}"/>
                </a:ext>
              </a:extLst>
            </p:cNvPr>
            <p:cNvCxnSpPr/>
            <p:nvPr/>
          </p:nvCxnSpPr>
          <p:spPr>
            <a:xfrm flipH="1" flipV="1">
              <a:off x="5296753" y="1783591"/>
              <a:ext cx="195580" cy="9843"/>
            </a:xfrm>
            <a:prstGeom prst="straightConnector1">
              <a:avLst/>
            </a:prstGeom>
            <a:ln>
              <a:tailEnd type="triangle"/>
            </a:ln>
            <a:effectLst>
              <a:outerShdw blurRad="50800" dist="38100" dir="2700000" algn="tl"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334335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BB314960-0388-4198-983F-F28B008DE6B1}"/>
              </a:ext>
            </a:extLst>
          </p:cNvPr>
          <p:cNvPicPr>
            <a:picLocks noChangeAspect="1"/>
          </p:cNvPicPr>
          <p:nvPr/>
        </p:nvPicPr>
        <p:blipFill>
          <a:blip r:embed="rId3"/>
          <a:stretch>
            <a:fillRect/>
          </a:stretch>
        </p:blipFill>
        <p:spPr>
          <a:xfrm>
            <a:off x="0" y="-27306"/>
            <a:ext cx="12192000" cy="6889760"/>
          </a:xfrm>
          <a:prstGeom prst="rect">
            <a:avLst/>
          </a:prstGeom>
        </p:spPr>
      </p:pic>
      <p:pic>
        <p:nvPicPr>
          <p:cNvPr id="10" name="Image 9">
            <a:extLst>
              <a:ext uri="{FF2B5EF4-FFF2-40B4-BE49-F238E27FC236}">
                <a16:creationId xmlns:a16="http://schemas.microsoft.com/office/drawing/2014/main" id="{F59DB983-B8E7-4278-A8ED-665712102F73}"/>
              </a:ext>
            </a:extLst>
          </p:cNvPr>
          <p:cNvPicPr>
            <a:picLocks noChangeAspect="1"/>
          </p:cNvPicPr>
          <p:nvPr/>
        </p:nvPicPr>
        <p:blipFill>
          <a:blip r:embed="rId4"/>
          <a:stretch>
            <a:fillRect/>
          </a:stretch>
        </p:blipFill>
        <p:spPr>
          <a:xfrm>
            <a:off x="741076" y="40415"/>
            <a:ext cx="7259924" cy="6792816"/>
          </a:xfrm>
          <a:prstGeom prst="rect">
            <a:avLst/>
          </a:prstGeom>
        </p:spPr>
      </p:pic>
      <p:grpSp>
        <p:nvGrpSpPr>
          <p:cNvPr id="2" name="Groupe 1">
            <a:extLst>
              <a:ext uri="{FF2B5EF4-FFF2-40B4-BE49-F238E27FC236}">
                <a16:creationId xmlns:a16="http://schemas.microsoft.com/office/drawing/2014/main" id="{7670EAB3-8B6D-4FC7-803E-F08C8504EFB3}"/>
              </a:ext>
            </a:extLst>
          </p:cNvPr>
          <p:cNvGrpSpPr/>
          <p:nvPr/>
        </p:nvGrpSpPr>
        <p:grpSpPr>
          <a:xfrm>
            <a:off x="793376" y="88947"/>
            <a:ext cx="7207624" cy="6680106"/>
            <a:chOff x="0" y="0"/>
            <a:chExt cx="5808428" cy="6544969"/>
          </a:xfrm>
        </p:grpSpPr>
        <p:pic>
          <p:nvPicPr>
            <p:cNvPr id="3" name="Image 2">
              <a:extLst>
                <a:ext uri="{FF2B5EF4-FFF2-40B4-BE49-F238E27FC236}">
                  <a16:creationId xmlns:a16="http://schemas.microsoft.com/office/drawing/2014/main" id="{073FB3CE-9DDD-455F-A663-AA47503A7BA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 t="-1" r="1480" b="8"/>
            <a:stretch/>
          </p:blipFill>
          <p:spPr>
            <a:xfrm>
              <a:off x="55654" y="0"/>
              <a:ext cx="5675441" cy="2795703"/>
            </a:xfrm>
            <a:prstGeom prst="rect">
              <a:avLst/>
            </a:prstGeom>
          </p:spPr>
        </p:pic>
        <p:pic>
          <p:nvPicPr>
            <p:cNvPr id="4" name="Image 3">
              <a:extLst>
                <a:ext uri="{FF2B5EF4-FFF2-40B4-BE49-F238E27FC236}">
                  <a16:creationId xmlns:a16="http://schemas.microsoft.com/office/drawing/2014/main" id="{4ABDEA4D-F670-4F16-BB0D-0F40F581791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0" r="1402" b="27"/>
            <a:stretch/>
          </p:blipFill>
          <p:spPr>
            <a:xfrm>
              <a:off x="0" y="4857896"/>
              <a:ext cx="5679924" cy="1687073"/>
            </a:xfrm>
            <a:prstGeom prst="rect">
              <a:avLst/>
            </a:prstGeom>
          </p:spPr>
        </p:pic>
        <p:pic>
          <p:nvPicPr>
            <p:cNvPr id="5" name="Image 4">
              <a:extLst>
                <a:ext uri="{FF2B5EF4-FFF2-40B4-BE49-F238E27FC236}">
                  <a16:creationId xmlns:a16="http://schemas.microsoft.com/office/drawing/2014/main" id="{B22B54A4-B812-4E57-95A6-B221F2ADEE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08" y="2743200"/>
              <a:ext cx="5760720" cy="2269490"/>
            </a:xfrm>
            <a:prstGeom prst="rect">
              <a:avLst/>
            </a:prstGeom>
          </p:spPr>
        </p:pic>
      </p:grpSp>
      <p:grpSp>
        <p:nvGrpSpPr>
          <p:cNvPr id="8" name="Groupe 7">
            <a:extLst>
              <a:ext uri="{FF2B5EF4-FFF2-40B4-BE49-F238E27FC236}">
                <a16:creationId xmlns:a16="http://schemas.microsoft.com/office/drawing/2014/main" id="{8568DE36-C4EF-43E5-BBF0-279D42F2F1B0}"/>
              </a:ext>
            </a:extLst>
          </p:cNvPr>
          <p:cNvGrpSpPr/>
          <p:nvPr/>
        </p:nvGrpSpPr>
        <p:grpSpPr>
          <a:xfrm>
            <a:off x="8968684" y="320889"/>
            <a:ext cx="1985512" cy="6216222"/>
            <a:chOff x="8587684" y="346893"/>
            <a:chExt cx="1985512" cy="5921667"/>
          </a:xfrm>
        </p:grpSpPr>
        <p:pic>
          <p:nvPicPr>
            <p:cNvPr id="6" name="Image 5">
              <a:extLst>
                <a:ext uri="{FF2B5EF4-FFF2-40B4-BE49-F238E27FC236}">
                  <a16:creationId xmlns:a16="http://schemas.microsoft.com/office/drawing/2014/main" id="{39B0BCDF-0D5B-4FAB-AFDF-00DD58B5ED9E}"/>
                </a:ext>
              </a:extLst>
            </p:cNvPr>
            <p:cNvPicPr/>
            <p:nvPr/>
          </p:nvPicPr>
          <p:blipFill>
            <a:blip r:embed="rId8">
              <a:extLst>
                <a:ext uri="{28A0092B-C50C-407E-A947-70E740481C1C}">
                  <a14:useLocalDpi xmlns:a14="http://schemas.microsoft.com/office/drawing/2010/main" val="0"/>
                </a:ext>
              </a:extLst>
            </a:blip>
            <a:stretch>
              <a:fillRect/>
            </a:stretch>
          </p:blipFill>
          <p:spPr>
            <a:xfrm>
              <a:off x="8587684" y="346893"/>
              <a:ext cx="1985512" cy="2977472"/>
            </a:xfrm>
            <a:prstGeom prst="rect">
              <a:avLst/>
            </a:prstGeom>
          </p:spPr>
        </p:pic>
        <p:pic>
          <p:nvPicPr>
            <p:cNvPr id="7" name="Image 6">
              <a:extLst>
                <a:ext uri="{FF2B5EF4-FFF2-40B4-BE49-F238E27FC236}">
                  <a16:creationId xmlns:a16="http://schemas.microsoft.com/office/drawing/2014/main" id="{407E4258-B49A-4EF7-B5DF-F6D054DB5B3B}"/>
                </a:ext>
              </a:extLst>
            </p:cNvPr>
            <p:cNvPicPr/>
            <p:nvPr/>
          </p:nvPicPr>
          <p:blipFill>
            <a:blip r:embed="rId9">
              <a:extLst>
                <a:ext uri="{28A0092B-C50C-407E-A947-70E740481C1C}">
                  <a14:useLocalDpi xmlns:a14="http://schemas.microsoft.com/office/drawing/2010/main" val="0"/>
                </a:ext>
              </a:extLst>
            </a:blip>
            <a:stretch>
              <a:fillRect/>
            </a:stretch>
          </p:blipFill>
          <p:spPr>
            <a:xfrm>
              <a:off x="8587684" y="3121758"/>
              <a:ext cx="1985512" cy="3146802"/>
            </a:xfrm>
            <a:prstGeom prst="rect">
              <a:avLst/>
            </a:prstGeom>
          </p:spPr>
        </p:pic>
      </p:grpSp>
    </p:spTree>
    <p:extLst>
      <p:ext uri="{BB962C8B-B14F-4D97-AF65-F5344CB8AC3E}">
        <p14:creationId xmlns:p14="http://schemas.microsoft.com/office/powerpoint/2010/main" val="242611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B5C54E61-406F-4B12-999F-12196499958A}"/>
              </a:ext>
            </a:extLst>
          </p:cNvPr>
          <p:cNvPicPr>
            <a:picLocks noChangeAspect="1"/>
          </p:cNvPicPr>
          <p:nvPr/>
        </p:nvPicPr>
        <p:blipFill>
          <a:blip r:embed="rId3"/>
          <a:stretch>
            <a:fillRect/>
          </a:stretch>
        </p:blipFill>
        <p:spPr>
          <a:xfrm>
            <a:off x="0" y="-27306"/>
            <a:ext cx="12192000" cy="6889760"/>
          </a:xfrm>
          <a:prstGeom prst="rect">
            <a:avLst/>
          </a:prstGeom>
        </p:spPr>
      </p:pic>
      <p:pic>
        <p:nvPicPr>
          <p:cNvPr id="2" name="Image 1">
            <a:extLst>
              <a:ext uri="{FF2B5EF4-FFF2-40B4-BE49-F238E27FC236}">
                <a16:creationId xmlns:a16="http://schemas.microsoft.com/office/drawing/2014/main" id="{54889AE8-AD52-475A-9B3D-8E545414A05D}"/>
              </a:ext>
            </a:extLst>
          </p:cNvPr>
          <p:cNvPicPr/>
          <p:nvPr/>
        </p:nvPicPr>
        <p:blipFill>
          <a:blip r:embed="rId4">
            <a:extLst>
              <a:ext uri="{28A0092B-C50C-407E-A947-70E740481C1C}">
                <a14:useLocalDpi xmlns:a14="http://schemas.microsoft.com/office/drawing/2010/main" val="0"/>
              </a:ext>
            </a:extLst>
          </a:blip>
          <a:stretch>
            <a:fillRect/>
          </a:stretch>
        </p:blipFill>
        <p:spPr>
          <a:xfrm>
            <a:off x="596264" y="354250"/>
            <a:ext cx="10668636" cy="6149499"/>
          </a:xfrm>
          <a:prstGeom prst="rect">
            <a:avLst/>
          </a:prstGeom>
        </p:spPr>
      </p:pic>
    </p:spTree>
    <p:extLst>
      <p:ext uri="{BB962C8B-B14F-4D97-AF65-F5344CB8AC3E}">
        <p14:creationId xmlns:p14="http://schemas.microsoft.com/office/powerpoint/2010/main" val="228766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a:extLst>
              <a:ext uri="{FF2B5EF4-FFF2-40B4-BE49-F238E27FC236}">
                <a16:creationId xmlns:a16="http://schemas.microsoft.com/office/drawing/2014/main" id="{15D29403-9E6C-41E2-9E8C-0C48965704E2}"/>
              </a:ext>
            </a:extLst>
          </p:cNvPr>
          <p:cNvPicPr>
            <a:picLocks noChangeAspect="1"/>
          </p:cNvPicPr>
          <p:nvPr/>
        </p:nvPicPr>
        <p:blipFill>
          <a:blip r:embed="rId3"/>
          <a:stretch>
            <a:fillRect/>
          </a:stretch>
        </p:blipFill>
        <p:spPr>
          <a:xfrm>
            <a:off x="0" y="-27306"/>
            <a:ext cx="12192000" cy="6889760"/>
          </a:xfrm>
          <a:prstGeom prst="rect">
            <a:avLst/>
          </a:prstGeom>
        </p:spPr>
      </p:pic>
      <p:pic>
        <p:nvPicPr>
          <p:cNvPr id="24" name="Image 23">
            <a:extLst>
              <a:ext uri="{FF2B5EF4-FFF2-40B4-BE49-F238E27FC236}">
                <a16:creationId xmlns:a16="http://schemas.microsoft.com/office/drawing/2014/main" id="{5FD17D61-425E-4FE3-AD6F-53444D0F190D}"/>
              </a:ext>
            </a:extLst>
          </p:cNvPr>
          <p:cNvPicPr/>
          <p:nvPr/>
        </p:nvPicPr>
        <p:blipFill rotWithShape="1">
          <a:blip r:embed="rId4">
            <a:extLst>
              <a:ext uri="{28A0092B-C50C-407E-A947-70E740481C1C}">
                <a14:useLocalDpi xmlns:a14="http://schemas.microsoft.com/office/drawing/2010/main" val="0"/>
              </a:ext>
            </a:extLst>
          </a:blip>
          <a:srcRect r="4531"/>
          <a:stretch/>
        </p:blipFill>
        <p:spPr bwMode="auto">
          <a:xfrm>
            <a:off x="3213938" y="985520"/>
            <a:ext cx="2212244" cy="4682808"/>
          </a:xfrm>
          <a:prstGeom prst="rect">
            <a:avLst/>
          </a:prstGeom>
          <a:ln>
            <a:noFill/>
          </a:ln>
          <a:extLst>
            <a:ext uri="{53640926-AAD7-44D8-BBD7-CCE9431645EC}">
              <a14:shadowObscured xmlns:a14="http://schemas.microsoft.com/office/drawing/2010/main"/>
            </a:ext>
          </a:extLst>
        </p:spPr>
      </p:pic>
      <p:grpSp>
        <p:nvGrpSpPr>
          <p:cNvPr id="25" name="Groupe 24">
            <a:extLst>
              <a:ext uri="{FF2B5EF4-FFF2-40B4-BE49-F238E27FC236}">
                <a16:creationId xmlns:a16="http://schemas.microsoft.com/office/drawing/2014/main" id="{7A525659-8001-4839-8499-1D32727DDAD4}"/>
              </a:ext>
            </a:extLst>
          </p:cNvPr>
          <p:cNvGrpSpPr/>
          <p:nvPr/>
        </p:nvGrpSpPr>
        <p:grpSpPr>
          <a:xfrm>
            <a:off x="9585915" y="659860"/>
            <a:ext cx="2524703" cy="5515428"/>
            <a:chOff x="1" y="173735"/>
            <a:chExt cx="1842922" cy="4922735"/>
          </a:xfrm>
        </p:grpSpPr>
        <p:pic>
          <p:nvPicPr>
            <p:cNvPr id="26" name="Image 25">
              <a:extLst>
                <a:ext uri="{FF2B5EF4-FFF2-40B4-BE49-F238E27FC236}">
                  <a16:creationId xmlns:a16="http://schemas.microsoft.com/office/drawing/2014/main" id="{D339CB9D-285D-4A5D-A2B6-876DCCCD9F0B}"/>
                </a:ext>
              </a:extLst>
            </p:cNvPr>
            <p:cNvPicPr>
              <a:picLocks noChangeAspect="1"/>
            </p:cNvPicPr>
            <p:nvPr/>
          </p:nvPicPr>
          <p:blipFill rotWithShape="1">
            <a:blip r:embed="rId5">
              <a:extLst>
                <a:ext uri="{28A0092B-C50C-407E-A947-70E740481C1C}">
                  <a14:useLocalDpi xmlns:a14="http://schemas.microsoft.com/office/drawing/2010/main" val="0"/>
                </a:ext>
              </a:extLst>
            </a:blip>
            <a:srcRect l="-1" t="4178" r="2368" b="12"/>
            <a:stretch/>
          </p:blipFill>
          <p:spPr bwMode="auto">
            <a:xfrm>
              <a:off x="1" y="173735"/>
              <a:ext cx="1842922" cy="3983760"/>
            </a:xfrm>
            <a:prstGeom prst="rect">
              <a:avLst/>
            </a:prstGeom>
            <a:ln>
              <a:noFill/>
            </a:ln>
            <a:extLst>
              <a:ext uri="{53640926-AAD7-44D8-BBD7-CCE9431645EC}">
                <a14:shadowObscured xmlns:a14="http://schemas.microsoft.com/office/drawing/2010/main"/>
              </a:ext>
            </a:extLst>
          </p:spPr>
        </p:pic>
        <p:pic>
          <p:nvPicPr>
            <p:cNvPr id="27" name="Image 26">
              <a:extLst>
                <a:ext uri="{FF2B5EF4-FFF2-40B4-BE49-F238E27FC236}">
                  <a16:creationId xmlns:a16="http://schemas.microsoft.com/office/drawing/2014/main" id="{96ABC865-1A77-421F-8826-CC71D334BDC9}"/>
                </a:ext>
              </a:extLst>
            </p:cNvPr>
            <p:cNvPicPr>
              <a:picLocks noChangeAspect="1"/>
            </p:cNvPicPr>
            <p:nvPr/>
          </p:nvPicPr>
          <p:blipFill rotWithShape="1">
            <a:blip r:embed="rId6">
              <a:extLst>
                <a:ext uri="{28A0092B-C50C-407E-A947-70E740481C1C}">
                  <a14:useLocalDpi xmlns:a14="http://schemas.microsoft.com/office/drawing/2010/main" val="0"/>
                </a:ext>
              </a:extLst>
            </a:blip>
            <a:srcRect l="1724" r="5834"/>
            <a:stretch/>
          </p:blipFill>
          <p:spPr bwMode="auto">
            <a:xfrm>
              <a:off x="3530" y="4155400"/>
              <a:ext cx="1831975" cy="941070"/>
            </a:xfrm>
            <a:prstGeom prst="rect">
              <a:avLst/>
            </a:prstGeom>
            <a:ln>
              <a:noFill/>
            </a:ln>
            <a:extLst>
              <a:ext uri="{53640926-AAD7-44D8-BBD7-CCE9431645EC}">
                <a14:shadowObscured xmlns:a14="http://schemas.microsoft.com/office/drawing/2010/main"/>
              </a:ext>
            </a:extLst>
          </p:spPr>
        </p:pic>
      </p:grpSp>
      <p:grpSp>
        <p:nvGrpSpPr>
          <p:cNvPr id="28" name="Groupe 27">
            <a:extLst>
              <a:ext uri="{FF2B5EF4-FFF2-40B4-BE49-F238E27FC236}">
                <a16:creationId xmlns:a16="http://schemas.microsoft.com/office/drawing/2014/main" id="{706DC296-EC2C-48E9-81A1-44C63E198629}"/>
              </a:ext>
            </a:extLst>
          </p:cNvPr>
          <p:cNvGrpSpPr/>
          <p:nvPr/>
        </p:nvGrpSpPr>
        <p:grpSpPr>
          <a:xfrm>
            <a:off x="6243697" y="985520"/>
            <a:ext cx="2552145" cy="4682808"/>
            <a:chOff x="0" y="0"/>
            <a:chExt cx="2066925" cy="4050030"/>
          </a:xfrm>
        </p:grpSpPr>
        <p:pic>
          <p:nvPicPr>
            <p:cNvPr id="29" name="Image 28">
              <a:extLst>
                <a:ext uri="{FF2B5EF4-FFF2-40B4-BE49-F238E27FC236}">
                  <a16:creationId xmlns:a16="http://schemas.microsoft.com/office/drawing/2014/main" id="{A966F82A-6DE7-410B-A1CE-61594E7AA83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214"/>
            <a:stretch/>
          </p:blipFill>
          <p:spPr bwMode="auto">
            <a:xfrm>
              <a:off x="25400" y="3549650"/>
              <a:ext cx="2038350" cy="500380"/>
            </a:xfrm>
            <a:prstGeom prst="rect">
              <a:avLst/>
            </a:prstGeom>
            <a:ln>
              <a:noFill/>
            </a:ln>
            <a:extLst>
              <a:ext uri="{53640926-AAD7-44D8-BBD7-CCE9431645EC}">
                <a14:shadowObscured xmlns:a14="http://schemas.microsoft.com/office/drawing/2010/main"/>
              </a:ext>
            </a:extLst>
          </p:spPr>
        </p:pic>
        <p:pic>
          <p:nvPicPr>
            <p:cNvPr id="30" name="Image 29">
              <a:extLst>
                <a:ext uri="{FF2B5EF4-FFF2-40B4-BE49-F238E27FC236}">
                  <a16:creationId xmlns:a16="http://schemas.microsoft.com/office/drawing/2014/main" id="{EDEF5B26-16B9-4E6F-BF61-3443FF615341}"/>
                </a:ext>
              </a:extLst>
            </p:cNvPr>
            <p:cNvPicPr>
              <a:picLocks noChangeAspect="1"/>
            </p:cNvPicPr>
            <p:nvPr/>
          </p:nvPicPr>
          <p:blipFill rotWithShape="1">
            <a:blip r:embed="rId7">
              <a:extLst>
                <a:ext uri="{28A0092B-C50C-407E-A947-70E740481C1C}">
                  <a14:useLocalDpi xmlns:a14="http://schemas.microsoft.com/office/drawing/2010/main" val="0"/>
                </a:ext>
              </a:extLst>
            </a:blip>
            <a:srcRect l="93114" r="4404" b="44630"/>
            <a:stretch/>
          </p:blipFill>
          <p:spPr bwMode="auto">
            <a:xfrm>
              <a:off x="1911350" y="3549650"/>
              <a:ext cx="155575" cy="297815"/>
            </a:xfrm>
            <a:prstGeom prst="rect">
              <a:avLst/>
            </a:prstGeom>
            <a:ln>
              <a:noFill/>
            </a:ln>
            <a:extLst>
              <a:ext uri="{53640926-AAD7-44D8-BBD7-CCE9431645EC}">
                <a14:shadowObscured xmlns:a14="http://schemas.microsoft.com/office/drawing/2010/main"/>
              </a:ext>
            </a:extLst>
          </p:spPr>
        </p:pic>
        <p:pic>
          <p:nvPicPr>
            <p:cNvPr id="31" name="Image 30">
              <a:extLst>
                <a:ext uri="{FF2B5EF4-FFF2-40B4-BE49-F238E27FC236}">
                  <a16:creationId xmlns:a16="http://schemas.microsoft.com/office/drawing/2014/main" id="{25EE8FD2-7200-43E1-906B-3114673BEE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2044700" cy="3346449"/>
            </a:xfrm>
            <a:prstGeom prst="rect">
              <a:avLst/>
            </a:prstGeom>
            <a:ln>
              <a:noFill/>
            </a:ln>
          </p:spPr>
        </p:pic>
      </p:grpSp>
      <p:pic>
        <p:nvPicPr>
          <p:cNvPr id="32" name="Image 31">
            <a:extLst>
              <a:ext uri="{FF2B5EF4-FFF2-40B4-BE49-F238E27FC236}">
                <a16:creationId xmlns:a16="http://schemas.microsoft.com/office/drawing/2014/main" id="{9BA03B05-06D2-46EB-A0E4-B806E642DEAD}"/>
              </a:ext>
            </a:extLst>
          </p:cNvPr>
          <p:cNvPicPr/>
          <p:nvPr/>
        </p:nvPicPr>
        <p:blipFill rotWithShape="1">
          <a:blip r:embed="rId9" cstate="print">
            <a:extLst>
              <a:ext uri="{28A0092B-C50C-407E-A947-70E740481C1C}">
                <a14:useLocalDpi xmlns:a14="http://schemas.microsoft.com/office/drawing/2010/main" val="0"/>
              </a:ext>
            </a:extLst>
          </a:blip>
          <a:srcRect l="2354" t="1535" r="4457" b="1893"/>
          <a:stretch/>
        </p:blipFill>
        <p:spPr bwMode="auto">
          <a:xfrm>
            <a:off x="278487" y="985520"/>
            <a:ext cx="2181660" cy="4682808"/>
          </a:xfrm>
          <a:prstGeom prst="rect">
            <a:avLst/>
          </a:prstGeom>
          <a:ln>
            <a:noFill/>
          </a:ln>
          <a:extLst>
            <a:ext uri="{53640926-AAD7-44D8-BBD7-CCE9431645EC}">
              <a14:shadowObscured xmlns:a14="http://schemas.microsoft.com/office/drawing/2010/main"/>
            </a:ext>
          </a:extLst>
        </p:spPr>
      </p:pic>
      <p:sp>
        <p:nvSpPr>
          <p:cNvPr id="35" name="Flèche : droite 34">
            <a:extLst>
              <a:ext uri="{FF2B5EF4-FFF2-40B4-BE49-F238E27FC236}">
                <a16:creationId xmlns:a16="http://schemas.microsoft.com/office/drawing/2014/main" id="{E8605E19-A972-4C4F-BC29-60DF91A57AA1}"/>
              </a:ext>
            </a:extLst>
          </p:cNvPr>
          <p:cNvSpPr/>
          <p:nvPr/>
        </p:nvSpPr>
        <p:spPr>
          <a:xfrm>
            <a:off x="5413483" y="3093724"/>
            <a:ext cx="826250" cy="215900"/>
          </a:xfrm>
          <a:prstGeom prst="rightArrow">
            <a:avLst/>
          </a:prstGeom>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6" name="Flèche : droite 35">
            <a:extLst>
              <a:ext uri="{FF2B5EF4-FFF2-40B4-BE49-F238E27FC236}">
                <a16:creationId xmlns:a16="http://schemas.microsoft.com/office/drawing/2014/main" id="{04324553-C350-40F1-B4B9-F544D01BABAD}"/>
              </a:ext>
            </a:extLst>
          </p:cNvPr>
          <p:cNvSpPr/>
          <p:nvPr/>
        </p:nvSpPr>
        <p:spPr>
          <a:xfrm>
            <a:off x="8791922" y="3093724"/>
            <a:ext cx="826250" cy="215900"/>
          </a:xfrm>
          <a:prstGeom prst="rightArrow">
            <a:avLst/>
          </a:prstGeom>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38" name="Flèche : angle droit 37">
            <a:extLst>
              <a:ext uri="{FF2B5EF4-FFF2-40B4-BE49-F238E27FC236}">
                <a16:creationId xmlns:a16="http://schemas.microsoft.com/office/drawing/2014/main" id="{90D4859E-D40A-496C-93C2-A443782F0774}"/>
              </a:ext>
            </a:extLst>
          </p:cNvPr>
          <p:cNvSpPr/>
          <p:nvPr/>
        </p:nvSpPr>
        <p:spPr>
          <a:xfrm rot="16200000" flipH="1" flipV="1">
            <a:off x="680120" y="5658531"/>
            <a:ext cx="895205" cy="914799"/>
          </a:xfrm>
          <a:prstGeom prst="bentUpArrow">
            <a:avLst>
              <a:gd name="adj1" fmla="val 9375"/>
              <a:gd name="adj2" fmla="val 13571"/>
              <a:gd name="adj3" fmla="val 25000"/>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39" name="Rectangle 38">
            <a:extLst>
              <a:ext uri="{FF2B5EF4-FFF2-40B4-BE49-F238E27FC236}">
                <a16:creationId xmlns:a16="http://schemas.microsoft.com/office/drawing/2014/main" id="{DC8EE492-45B3-4986-994C-CB7E21A2B3C2}"/>
              </a:ext>
            </a:extLst>
          </p:cNvPr>
          <p:cNvSpPr/>
          <p:nvPr/>
        </p:nvSpPr>
        <p:spPr>
          <a:xfrm>
            <a:off x="1617290" y="6064533"/>
            <a:ext cx="2181660" cy="60040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600" dirty="0"/>
              <a:t>Validation du compte </a:t>
            </a:r>
          </a:p>
          <a:p>
            <a:pPr algn="ctr"/>
            <a:r>
              <a:rPr lang="fr-FR" sz="1600" dirty="0"/>
              <a:t>[Email]</a:t>
            </a:r>
          </a:p>
        </p:txBody>
      </p:sp>
      <p:sp>
        <p:nvSpPr>
          <p:cNvPr id="40" name="Flèche : angle droit 39">
            <a:extLst>
              <a:ext uri="{FF2B5EF4-FFF2-40B4-BE49-F238E27FC236}">
                <a16:creationId xmlns:a16="http://schemas.microsoft.com/office/drawing/2014/main" id="{F395EB1B-E8EF-41B5-8F1B-01B916019366}"/>
              </a:ext>
            </a:extLst>
          </p:cNvPr>
          <p:cNvSpPr/>
          <p:nvPr/>
        </p:nvSpPr>
        <p:spPr>
          <a:xfrm rot="10800000" flipH="1" flipV="1">
            <a:off x="3798950" y="5668328"/>
            <a:ext cx="927375" cy="787294"/>
          </a:xfrm>
          <a:prstGeom prst="bentUpArrow">
            <a:avLst>
              <a:gd name="adj1" fmla="val 9375"/>
              <a:gd name="adj2" fmla="val 13571"/>
              <a:gd name="adj3" fmla="val 25000"/>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76373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p:cTn id="13" dur="1000" fill="hold"/>
                                        <p:tgtEl>
                                          <p:spTgt spid="39"/>
                                        </p:tgtEl>
                                        <p:attrNameLst>
                                          <p:attrName>ppt_w</p:attrName>
                                        </p:attrNameLst>
                                      </p:cBhvr>
                                      <p:tavLst>
                                        <p:tav tm="0">
                                          <p:val>
                                            <p:strVal val="#ppt_w*0.70"/>
                                          </p:val>
                                        </p:tav>
                                        <p:tav tm="100000">
                                          <p:val>
                                            <p:strVal val="#ppt_w"/>
                                          </p:val>
                                        </p:tav>
                                      </p:tavLst>
                                    </p:anim>
                                    <p:anim calcmode="lin" valueType="num">
                                      <p:cBhvr>
                                        <p:cTn id="14" dur="1000" fill="hold"/>
                                        <p:tgtEl>
                                          <p:spTgt spid="39"/>
                                        </p:tgtEl>
                                        <p:attrNameLst>
                                          <p:attrName>ppt_h</p:attrName>
                                        </p:attrNameLst>
                                      </p:cBhvr>
                                      <p:tavLst>
                                        <p:tav tm="0">
                                          <p:val>
                                            <p:strVal val="#ppt_h"/>
                                          </p:val>
                                        </p:tav>
                                        <p:tav tm="100000">
                                          <p:val>
                                            <p:strVal val="#ppt_h"/>
                                          </p:val>
                                        </p:tav>
                                      </p:tavLst>
                                    </p:anim>
                                    <p:animEffect transition="in" filter="fade">
                                      <p:cBhvr>
                                        <p:cTn id="15" dur="10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anim calcmode="lin" valueType="num">
                                      <p:cBhvr>
                                        <p:cTn id="21" dur="1000" fill="hold"/>
                                        <p:tgtEl>
                                          <p:spTgt spid="40"/>
                                        </p:tgtEl>
                                        <p:attrNameLst>
                                          <p:attrName>ppt_x</p:attrName>
                                        </p:attrNameLst>
                                      </p:cBhvr>
                                      <p:tavLst>
                                        <p:tav tm="0">
                                          <p:val>
                                            <p:strVal val="#ppt_x"/>
                                          </p:val>
                                        </p:tav>
                                        <p:tav tm="100000">
                                          <p:val>
                                            <p:strVal val="#ppt_x"/>
                                          </p:val>
                                        </p:tav>
                                      </p:tavLst>
                                    </p:anim>
                                    <p:anim calcmode="lin" valueType="num">
                                      <p:cBhvr>
                                        <p:cTn id="22" dur="1000" fill="hold"/>
                                        <p:tgtEl>
                                          <p:spTgt spid="40"/>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1000"/>
                                        <p:tgtEl>
                                          <p:spTgt spid="35"/>
                                        </p:tgtEl>
                                      </p:cBhvr>
                                    </p:animEffect>
                                    <p:anim calcmode="lin" valueType="num">
                                      <p:cBhvr>
                                        <p:cTn id="34" dur="1000" fill="hold"/>
                                        <p:tgtEl>
                                          <p:spTgt spid="35"/>
                                        </p:tgtEl>
                                        <p:attrNameLst>
                                          <p:attrName>ppt_x</p:attrName>
                                        </p:attrNameLst>
                                      </p:cBhvr>
                                      <p:tavLst>
                                        <p:tav tm="0">
                                          <p:val>
                                            <p:strVal val="#ppt_x"/>
                                          </p:val>
                                        </p:tav>
                                        <p:tav tm="100000">
                                          <p:val>
                                            <p:strVal val="#ppt_x"/>
                                          </p:val>
                                        </p:tav>
                                      </p:tavLst>
                                    </p:anim>
                                    <p:anim calcmode="lin" valueType="num">
                                      <p:cBhvr>
                                        <p:cTn id="35" dur="1000" fill="hold"/>
                                        <p:tgtEl>
                                          <p:spTgt spid="35"/>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7"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1000"/>
                                        <p:tgtEl>
                                          <p:spTgt spid="36"/>
                                        </p:tgtEl>
                                      </p:cBhvr>
                                    </p:animEffect>
                                    <p:anim calcmode="lin" valueType="num">
                                      <p:cBhvr>
                                        <p:cTn id="47" dur="1000" fill="hold"/>
                                        <p:tgtEl>
                                          <p:spTgt spid="36"/>
                                        </p:tgtEl>
                                        <p:attrNameLst>
                                          <p:attrName>ppt_x</p:attrName>
                                        </p:attrNameLst>
                                      </p:cBhvr>
                                      <p:tavLst>
                                        <p:tav tm="0">
                                          <p:val>
                                            <p:strVal val="#ppt_x"/>
                                          </p:val>
                                        </p:tav>
                                        <p:tav tm="100000">
                                          <p:val>
                                            <p:strVal val="#ppt_x"/>
                                          </p:val>
                                        </p:tav>
                                      </p:tavLst>
                                    </p:anim>
                                    <p:anim calcmode="lin" valueType="num">
                                      <p:cBhvr>
                                        <p:cTn id="48" dur="1000" fill="hold"/>
                                        <p:tgtEl>
                                          <p:spTgt spid="36"/>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42" presetClass="entr" presetSubtype="0"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animBg="1"/>
      <p:bldP spid="39"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82D4E2B7-58EF-44B1-8B0E-A960A0CEAF4E}"/>
              </a:ext>
            </a:extLst>
          </p:cNvPr>
          <p:cNvPicPr>
            <a:picLocks noChangeAspect="1"/>
          </p:cNvPicPr>
          <p:nvPr/>
        </p:nvPicPr>
        <p:blipFill>
          <a:blip r:embed="rId3"/>
          <a:stretch>
            <a:fillRect/>
          </a:stretch>
        </p:blipFill>
        <p:spPr>
          <a:xfrm>
            <a:off x="0" y="-27306"/>
            <a:ext cx="12192000" cy="6889760"/>
          </a:xfrm>
          <a:prstGeom prst="rect">
            <a:avLst/>
          </a:prstGeom>
        </p:spPr>
      </p:pic>
      <p:pic>
        <p:nvPicPr>
          <p:cNvPr id="7" name="Image 6">
            <a:extLst>
              <a:ext uri="{FF2B5EF4-FFF2-40B4-BE49-F238E27FC236}">
                <a16:creationId xmlns:a16="http://schemas.microsoft.com/office/drawing/2014/main" id="{B80FDC1F-333E-4D75-BD47-5F8EDF06B78B}"/>
              </a:ext>
            </a:extLst>
          </p:cNvPr>
          <p:cNvPicPr/>
          <p:nvPr/>
        </p:nvPicPr>
        <p:blipFill>
          <a:blip r:embed="rId4">
            <a:extLst>
              <a:ext uri="{28A0092B-C50C-407E-A947-70E740481C1C}">
                <a14:useLocalDpi xmlns:a14="http://schemas.microsoft.com/office/drawing/2010/main" val="0"/>
              </a:ext>
            </a:extLst>
          </a:blip>
          <a:stretch>
            <a:fillRect/>
          </a:stretch>
        </p:blipFill>
        <p:spPr>
          <a:xfrm>
            <a:off x="375284" y="258444"/>
            <a:ext cx="3364865" cy="6332855"/>
          </a:xfrm>
          <a:prstGeom prst="rect">
            <a:avLst/>
          </a:prstGeom>
          <a:ln>
            <a:solidFill>
              <a:schemeClr val="bg2"/>
            </a:solidFill>
          </a:ln>
        </p:spPr>
      </p:pic>
      <p:pic>
        <p:nvPicPr>
          <p:cNvPr id="8" name="Image 7">
            <a:extLst>
              <a:ext uri="{FF2B5EF4-FFF2-40B4-BE49-F238E27FC236}">
                <a16:creationId xmlns:a16="http://schemas.microsoft.com/office/drawing/2014/main" id="{EEF0647B-1FE4-4C5E-B4AC-68FF0459C0F9}"/>
              </a:ext>
            </a:extLst>
          </p:cNvPr>
          <p:cNvPicPr/>
          <p:nvPr/>
        </p:nvPicPr>
        <p:blipFill>
          <a:blip r:embed="rId5">
            <a:extLst>
              <a:ext uri="{28A0092B-C50C-407E-A947-70E740481C1C}">
                <a14:useLocalDpi xmlns:a14="http://schemas.microsoft.com/office/drawing/2010/main" val="0"/>
              </a:ext>
            </a:extLst>
          </a:blip>
          <a:stretch>
            <a:fillRect/>
          </a:stretch>
        </p:blipFill>
        <p:spPr>
          <a:xfrm>
            <a:off x="7383142" y="135652"/>
            <a:ext cx="2453960" cy="5299948"/>
          </a:xfrm>
          <a:prstGeom prst="rect">
            <a:avLst/>
          </a:prstGeom>
        </p:spPr>
      </p:pic>
      <p:pic>
        <p:nvPicPr>
          <p:cNvPr id="10" name="Image 9">
            <a:extLst>
              <a:ext uri="{FF2B5EF4-FFF2-40B4-BE49-F238E27FC236}">
                <a16:creationId xmlns:a16="http://schemas.microsoft.com/office/drawing/2014/main" id="{00F8FE0C-5BA1-4D2A-9C69-AA00BCA6BCC6}"/>
              </a:ext>
            </a:extLst>
          </p:cNvPr>
          <p:cNvPicPr/>
          <p:nvPr/>
        </p:nvPicPr>
        <p:blipFill>
          <a:blip r:embed="rId6">
            <a:extLst>
              <a:ext uri="{28A0092B-C50C-407E-A947-70E740481C1C}">
                <a14:useLocalDpi xmlns:a14="http://schemas.microsoft.com/office/drawing/2010/main" val="0"/>
              </a:ext>
            </a:extLst>
          </a:blip>
          <a:stretch>
            <a:fillRect/>
          </a:stretch>
        </p:blipFill>
        <p:spPr>
          <a:xfrm>
            <a:off x="4089398" y="900094"/>
            <a:ext cx="3001645" cy="4823142"/>
          </a:xfrm>
          <a:prstGeom prst="rect">
            <a:avLst/>
          </a:prstGeom>
        </p:spPr>
      </p:pic>
      <p:pic>
        <p:nvPicPr>
          <p:cNvPr id="11" name="Image 10">
            <a:extLst>
              <a:ext uri="{FF2B5EF4-FFF2-40B4-BE49-F238E27FC236}">
                <a16:creationId xmlns:a16="http://schemas.microsoft.com/office/drawing/2014/main" id="{1423014E-FFA6-4F4B-8076-7E79629BB8B0}"/>
              </a:ext>
            </a:extLst>
          </p:cNvPr>
          <p:cNvPicPr/>
          <p:nvPr/>
        </p:nvPicPr>
        <p:blipFill rotWithShape="1">
          <a:blip r:embed="rId7">
            <a:extLst>
              <a:ext uri="{28A0092B-C50C-407E-A947-70E740481C1C}">
                <a14:useLocalDpi xmlns:a14="http://schemas.microsoft.com/office/drawing/2010/main" val="0"/>
              </a:ext>
            </a:extLst>
          </a:blip>
          <a:srcRect l="7110"/>
          <a:stretch/>
        </p:blipFill>
        <p:spPr bwMode="auto">
          <a:xfrm>
            <a:off x="9691845" y="135652"/>
            <a:ext cx="2354898" cy="5168899"/>
          </a:xfrm>
          <a:prstGeom prst="rect">
            <a:avLst/>
          </a:prstGeom>
          <a:ln>
            <a:noFill/>
          </a:ln>
          <a:extLst>
            <a:ext uri="{53640926-AAD7-44D8-BBD7-CCE9431645EC}">
              <a14:shadowObscured xmlns:a14="http://schemas.microsoft.com/office/drawing/2010/main"/>
            </a:ext>
          </a:extLst>
        </p:spPr>
      </p:pic>
      <p:sp>
        <p:nvSpPr>
          <p:cNvPr id="19" name="Flèche : angle droit 18">
            <a:extLst>
              <a:ext uri="{FF2B5EF4-FFF2-40B4-BE49-F238E27FC236}">
                <a16:creationId xmlns:a16="http://schemas.microsoft.com/office/drawing/2014/main" id="{6FC10041-E291-40E5-9FA5-6090DC11FB9D}"/>
              </a:ext>
            </a:extLst>
          </p:cNvPr>
          <p:cNvSpPr/>
          <p:nvPr/>
        </p:nvSpPr>
        <p:spPr>
          <a:xfrm>
            <a:off x="3740149" y="5435600"/>
            <a:ext cx="1111887" cy="633492"/>
          </a:xfrm>
          <a:prstGeom prst="bentUpArrow">
            <a:avLst>
              <a:gd name="adj1" fmla="val 9375"/>
              <a:gd name="adj2" fmla="val 13571"/>
              <a:gd name="adj3" fmla="val 25000"/>
            </a:avLst>
          </a:prstGeom>
          <a:effectLst/>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p>
        </p:txBody>
      </p:sp>
      <p:sp>
        <p:nvSpPr>
          <p:cNvPr id="22" name="Flèche : angle droit 21">
            <a:extLst>
              <a:ext uri="{FF2B5EF4-FFF2-40B4-BE49-F238E27FC236}">
                <a16:creationId xmlns:a16="http://schemas.microsoft.com/office/drawing/2014/main" id="{724D1284-53D7-4508-B27A-E5D3F5D18F77}"/>
              </a:ext>
            </a:extLst>
          </p:cNvPr>
          <p:cNvSpPr/>
          <p:nvPr/>
        </p:nvSpPr>
        <p:spPr>
          <a:xfrm rot="16200000" flipV="1">
            <a:off x="6705241" y="156803"/>
            <a:ext cx="711518" cy="914799"/>
          </a:xfrm>
          <a:prstGeom prst="bentUpArrow">
            <a:avLst>
              <a:gd name="adj1" fmla="val 9375"/>
              <a:gd name="adj2" fmla="val 13571"/>
              <a:gd name="adj3" fmla="val 25000"/>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91576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7"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593</Words>
  <Application>Microsoft Office PowerPoint</Application>
  <PresentationFormat>Grand écran</PresentationFormat>
  <Paragraphs>99</Paragraphs>
  <Slides>10</Slides>
  <Notes>10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10</vt:i4>
      </vt:variant>
    </vt:vector>
  </HeadingPairs>
  <TitlesOfParts>
    <vt:vector size="17" baseType="lpstr">
      <vt:lpstr>Microsoft JhengHei Light</vt:lpstr>
      <vt:lpstr>Arial</vt:lpstr>
      <vt:lpstr>Arial Narrow</vt:lpstr>
      <vt:lpstr>Calibri</vt:lpstr>
      <vt:lpstr>Calibri Light</vt:lpstr>
      <vt:lpstr>Times New Roman</vt:lpstr>
      <vt:lpstr>Thème Office</vt:lpstr>
      <vt:lpstr>Julien HAMMER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Julien HAMMER</dc:title>
  <dc:creator>HAMMER</dc:creator>
  <cp:lastModifiedBy>HAMMER</cp:lastModifiedBy>
  <cp:revision>29</cp:revision>
  <dcterms:created xsi:type="dcterms:W3CDTF">2020-07-24T12:55:32Z</dcterms:created>
  <dcterms:modified xsi:type="dcterms:W3CDTF">2020-10-01T19:41:52Z</dcterms:modified>
</cp:coreProperties>
</file>